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7"/>
  </p:notesMasterIdLst>
  <p:sldIdLst>
    <p:sldId id="304" r:id="rId2"/>
    <p:sldId id="264" r:id="rId3"/>
    <p:sldId id="305" r:id="rId4"/>
    <p:sldId id="274" r:id="rId5"/>
    <p:sldId id="275" r:id="rId6"/>
    <p:sldId id="298" r:id="rId7"/>
    <p:sldId id="306" r:id="rId8"/>
    <p:sldId id="292" r:id="rId9"/>
    <p:sldId id="302" r:id="rId10"/>
    <p:sldId id="293" r:id="rId11"/>
    <p:sldId id="314" r:id="rId12"/>
    <p:sldId id="285" r:id="rId13"/>
    <p:sldId id="286" r:id="rId14"/>
    <p:sldId id="307" r:id="rId15"/>
    <p:sldId id="308" r:id="rId16"/>
    <p:sldId id="309" r:id="rId17"/>
    <p:sldId id="266" r:id="rId18"/>
    <p:sldId id="267" r:id="rId19"/>
    <p:sldId id="268" r:id="rId20"/>
    <p:sldId id="269" r:id="rId21"/>
    <p:sldId id="270" r:id="rId22"/>
    <p:sldId id="310" r:id="rId23"/>
    <p:sldId id="311" r:id="rId24"/>
    <p:sldId id="312" r:id="rId25"/>
    <p:sldId id="303"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DDDD"/>
    <a:srgbClr val="CCCC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2" autoAdjust="0"/>
    <p:restoredTop sz="94660"/>
  </p:normalViewPr>
  <p:slideViewPr>
    <p:cSldViewPr snapToGrid="0">
      <p:cViewPr varScale="1">
        <p:scale>
          <a:sx n="85" d="100"/>
          <a:sy n="85" d="100"/>
        </p:scale>
        <p:origin x="77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_rels/data6.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5.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6.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6079BB-DF14-4AA8-A98E-75BB84587F2F}" type="doc">
      <dgm:prSet loTypeId="urn:microsoft.com/office/officeart/2016/7/layout/BasicLinearProcessNumbered" loCatId="process" qsTypeId="urn:microsoft.com/office/officeart/2005/8/quickstyle/simple4" qsCatId="simple" csTypeId="urn:microsoft.com/office/officeart/2005/8/colors/colorful5" csCatId="colorful" phldr="1"/>
      <dgm:spPr/>
      <dgm:t>
        <a:bodyPr/>
        <a:lstStyle/>
        <a:p>
          <a:endParaRPr lang="en-US"/>
        </a:p>
      </dgm:t>
    </dgm:pt>
    <dgm:pt modelId="{F8E971BB-95A8-4168-8448-0D3609FE526D}">
      <dgm:prSet/>
      <dgm:spPr>
        <a:solidFill>
          <a:schemeClr val="bg1">
            <a:lumMod val="85000"/>
            <a:alpha val="90000"/>
          </a:schemeClr>
        </a:solidFill>
        <a:ln>
          <a:noFill/>
        </a:ln>
      </dgm:spPr>
      <dgm:t>
        <a:bodyPr/>
        <a:lstStyle/>
        <a:p>
          <a:r>
            <a:rPr lang="en-US" b="1" dirty="0"/>
            <a:t>Saving Money</a:t>
          </a:r>
        </a:p>
      </dgm:t>
    </dgm:pt>
    <dgm:pt modelId="{8E3D518D-8556-40E9-952A-7785F3F342B8}" type="parTrans" cxnId="{32E50E72-1B2E-4092-8132-F8FE455F4ED8}">
      <dgm:prSet/>
      <dgm:spPr/>
      <dgm:t>
        <a:bodyPr/>
        <a:lstStyle/>
        <a:p>
          <a:endParaRPr lang="en-US"/>
        </a:p>
      </dgm:t>
    </dgm:pt>
    <dgm:pt modelId="{0EFDF3A8-4A32-49E5-8E04-0F87BD7BCBF2}" type="sibTrans" cxnId="{32E50E72-1B2E-4092-8132-F8FE455F4ED8}">
      <dgm:prSet phldrT="1"/>
      <dgm:spPr>
        <a:solidFill>
          <a:srgbClr val="0070C0"/>
        </a:solidFill>
      </dgm:spPr>
      <dgm:t>
        <a:bodyPr/>
        <a:lstStyle/>
        <a:p>
          <a:r>
            <a:rPr lang="en-US"/>
            <a:t>1</a:t>
          </a:r>
        </a:p>
      </dgm:t>
    </dgm:pt>
    <dgm:pt modelId="{0C864C37-80CC-41B2-B8E4-D7D6132B54B2}">
      <dgm:prSet/>
      <dgm:spPr>
        <a:solidFill>
          <a:schemeClr val="bg1">
            <a:lumMod val="85000"/>
            <a:alpha val="90000"/>
          </a:schemeClr>
        </a:solidFill>
      </dgm:spPr>
      <dgm:t>
        <a:bodyPr/>
        <a:lstStyle/>
        <a:p>
          <a:r>
            <a:rPr lang="en-US" b="1" dirty="0"/>
            <a:t>Saving Time</a:t>
          </a:r>
        </a:p>
      </dgm:t>
    </dgm:pt>
    <dgm:pt modelId="{8D02D0C0-A9F3-477D-940C-D28BDA549E15}" type="parTrans" cxnId="{25A03C3B-6CAD-410C-9FA5-8F71CD8EB680}">
      <dgm:prSet/>
      <dgm:spPr/>
      <dgm:t>
        <a:bodyPr/>
        <a:lstStyle/>
        <a:p>
          <a:endParaRPr lang="en-US"/>
        </a:p>
      </dgm:t>
    </dgm:pt>
    <dgm:pt modelId="{AACA4F82-1A01-4494-97CB-468E8E6DCDE5}" type="sibTrans" cxnId="{25A03C3B-6CAD-410C-9FA5-8F71CD8EB680}">
      <dgm:prSet phldrT="2"/>
      <dgm:spPr>
        <a:solidFill>
          <a:srgbClr val="0070C0"/>
        </a:solidFill>
      </dgm:spPr>
      <dgm:t>
        <a:bodyPr/>
        <a:lstStyle/>
        <a:p>
          <a:r>
            <a:rPr lang="en-US" dirty="0"/>
            <a:t>2</a:t>
          </a:r>
        </a:p>
      </dgm:t>
    </dgm:pt>
    <dgm:pt modelId="{88892C64-81B7-4C7E-A981-092802EB5AB2}">
      <dgm:prSet/>
      <dgm:spPr>
        <a:solidFill>
          <a:srgbClr val="DDDDDD">
            <a:alpha val="89804"/>
          </a:srgbClr>
        </a:solidFill>
      </dgm:spPr>
      <dgm:t>
        <a:bodyPr/>
        <a:lstStyle/>
        <a:p>
          <a:r>
            <a:rPr lang="en-US" b="1" dirty="0"/>
            <a:t>Easing In</a:t>
          </a:r>
        </a:p>
      </dgm:t>
    </dgm:pt>
    <dgm:pt modelId="{B3AB370B-F446-4ED1-BC81-2F9C03E21E38}" type="parTrans" cxnId="{963DE9AB-4A48-4CD7-B173-26A9710EA8C6}">
      <dgm:prSet/>
      <dgm:spPr/>
      <dgm:t>
        <a:bodyPr/>
        <a:lstStyle/>
        <a:p>
          <a:endParaRPr lang="en-US"/>
        </a:p>
      </dgm:t>
    </dgm:pt>
    <dgm:pt modelId="{AB3A3E86-4877-4AB0-9A31-C6B448DC126A}" type="sibTrans" cxnId="{963DE9AB-4A48-4CD7-B173-26A9710EA8C6}">
      <dgm:prSet phldrT="3"/>
      <dgm:spPr>
        <a:solidFill>
          <a:srgbClr val="0070C0"/>
        </a:solidFill>
      </dgm:spPr>
      <dgm:t>
        <a:bodyPr/>
        <a:lstStyle/>
        <a:p>
          <a:r>
            <a:rPr lang="en-US" dirty="0"/>
            <a:t>3</a:t>
          </a:r>
        </a:p>
      </dgm:t>
    </dgm:pt>
    <dgm:pt modelId="{F26443FF-C2A1-4A12-9E43-322D6A189604}" type="pres">
      <dgm:prSet presAssocID="{EA6079BB-DF14-4AA8-A98E-75BB84587F2F}" presName="Name0" presStyleCnt="0">
        <dgm:presLayoutVars>
          <dgm:animLvl val="lvl"/>
          <dgm:resizeHandles val="exact"/>
        </dgm:presLayoutVars>
      </dgm:prSet>
      <dgm:spPr/>
    </dgm:pt>
    <dgm:pt modelId="{C73F35CF-1334-472F-8E68-B94E3CA29496}" type="pres">
      <dgm:prSet presAssocID="{F8E971BB-95A8-4168-8448-0D3609FE526D}" presName="compositeNode" presStyleCnt="0">
        <dgm:presLayoutVars>
          <dgm:bulletEnabled val="1"/>
        </dgm:presLayoutVars>
      </dgm:prSet>
      <dgm:spPr/>
    </dgm:pt>
    <dgm:pt modelId="{B1C8E34B-7D16-4E52-B310-7F4A29FACB10}" type="pres">
      <dgm:prSet presAssocID="{F8E971BB-95A8-4168-8448-0D3609FE526D}" presName="bgRect" presStyleLbl="bgAccFollowNode1" presStyleIdx="0" presStyleCnt="3"/>
      <dgm:spPr/>
    </dgm:pt>
    <dgm:pt modelId="{4CC6285D-49EA-4EDA-AD57-CF6D57333EA5}" type="pres">
      <dgm:prSet presAssocID="{0EFDF3A8-4A32-49E5-8E04-0F87BD7BCBF2}" presName="sibTransNodeCircle" presStyleLbl="alignNode1" presStyleIdx="0" presStyleCnt="6">
        <dgm:presLayoutVars>
          <dgm:chMax val="0"/>
          <dgm:bulletEnabled/>
        </dgm:presLayoutVars>
      </dgm:prSet>
      <dgm:spPr/>
    </dgm:pt>
    <dgm:pt modelId="{46A3ADA5-A7B5-4CD9-B657-6BC86D61E508}" type="pres">
      <dgm:prSet presAssocID="{F8E971BB-95A8-4168-8448-0D3609FE526D}" presName="bottomLine" presStyleLbl="alignNode1" presStyleIdx="1" presStyleCnt="6">
        <dgm:presLayoutVars/>
      </dgm:prSet>
      <dgm:spPr/>
    </dgm:pt>
    <dgm:pt modelId="{4DA707D7-D222-4E76-8B87-97BB17CDF57F}" type="pres">
      <dgm:prSet presAssocID="{F8E971BB-95A8-4168-8448-0D3609FE526D}" presName="nodeText" presStyleLbl="bgAccFollowNode1" presStyleIdx="0" presStyleCnt="3">
        <dgm:presLayoutVars>
          <dgm:bulletEnabled val="1"/>
        </dgm:presLayoutVars>
      </dgm:prSet>
      <dgm:spPr/>
    </dgm:pt>
    <dgm:pt modelId="{32E40DF1-316F-42A7-993B-E5E34E0A1715}" type="pres">
      <dgm:prSet presAssocID="{0EFDF3A8-4A32-49E5-8E04-0F87BD7BCBF2}" presName="sibTrans" presStyleCnt="0"/>
      <dgm:spPr/>
    </dgm:pt>
    <dgm:pt modelId="{CB62E66D-44E8-47FE-9910-1409B3065FB2}" type="pres">
      <dgm:prSet presAssocID="{0C864C37-80CC-41B2-B8E4-D7D6132B54B2}" presName="compositeNode" presStyleCnt="0">
        <dgm:presLayoutVars>
          <dgm:bulletEnabled val="1"/>
        </dgm:presLayoutVars>
      </dgm:prSet>
      <dgm:spPr/>
    </dgm:pt>
    <dgm:pt modelId="{B857AB7D-0B48-431F-AD1C-ED343C593E23}" type="pres">
      <dgm:prSet presAssocID="{0C864C37-80CC-41B2-B8E4-D7D6132B54B2}" presName="bgRect" presStyleLbl="bgAccFollowNode1" presStyleIdx="1" presStyleCnt="3"/>
      <dgm:spPr/>
    </dgm:pt>
    <dgm:pt modelId="{E623E6B3-9D90-4B55-8A40-FF8F357A07C5}" type="pres">
      <dgm:prSet presAssocID="{AACA4F82-1A01-4494-97CB-468E8E6DCDE5}" presName="sibTransNodeCircle" presStyleLbl="alignNode1" presStyleIdx="2" presStyleCnt="6">
        <dgm:presLayoutVars>
          <dgm:chMax val="0"/>
          <dgm:bulletEnabled/>
        </dgm:presLayoutVars>
      </dgm:prSet>
      <dgm:spPr/>
    </dgm:pt>
    <dgm:pt modelId="{F3E9A7F9-373C-49CF-81CD-ECF44D981D32}" type="pres">
      <dgm:prSet presAssocID="{0C864C37-80CC-41B2-B8E4-D7D6132B54B2}" presName="bottomLine" presStyleLbl="alignNode1" presStyleIdx="3" presStyleCnt="6">
        <dgm:presLayoutVars/>
      </dgm:prSet>
      <dgm:spPr/>
    </dgm:pt>
    <dgm:pt modelId="{3005376D-7719-4F61-8F98-A231D848BBC5}" type="pres">
      <dgm:prSet presAssocID="{0C864C37-80CC-41B2-B8E4-D7D6132B54B2}" presName="nodeText" presStyleLbl="bgAccFollowNode1" presStyleIdx="1" presStyleCnt="3">
        <dgm:presLayoutVars>
          <dgm:bulletEnabled val="1"/>
        </dgm:presLayoutVars>
      </dgm:prSet>
      <dgm:spPr/>
    </dgm:pt>
    <dgm:pt modelId="{BB2DB41A-8F7F-4A8B-BB6E-2618D844CFEA}" type="pres">
      <dgm:prSet presAssocID="{AACA4F82-1A01-4494-97CB-468E8E6DCDE5}" presName="sibTrans" presStyleCnt="0"/>
      <dgm:spPr/>
    </dgm:pt>
    <dgm:pt modelId="{308670DB-46C8-4ECE-97D6-4088D379DB93}" type="pres">
      <dgm:prSet presAssocID="{88892C64-81B7-4C7E-A981-092802EB5AB2}" presName="compositeNode" presStyleCnt="0">
        <dgm:presLayoutVars>
          <dgm:bulletEnabled val="1"/>
        </dgm:presLayoutVars>
      </dgm:prSet>
      <dgm:spPr/>
    </dgm:pt>
    <dgm:pt modelId="{C1F05C1D-7CC2-46A0-AF9E-42A769C1E398}" type="pres">
      <dgm:prSet presAssocID="{88892C64-81B7-4C7E-A981-092802EB5AB2}" presName="bgRect" presStyleLbl="bgAccFollowNode1" presStyleIdx="2" presStyleCnt="3"/>
      <dgm:spPr/>
    </dgm:pt>
    <dgm:pt modelId="{AD1A1FA7-AAF1-42C8-AA34-DC8BF2524DB6}" type="pres">
      <dgm:prSet presAssocID="{AB3A3E86-4877-4AB0-9A31-C6B448DC126A}" presName="sibTransNodeCircle" presStyleLbl="alignNode1" presStyleIdx="4" presStyleCnt="6">
        <dgm:presLayoutVars>
          <dgm:chMax val="0"/>
          <dgm:bulletEnabled/>
        </dgm:presLayoutVars>
      </dgm:prSet>
      <dgm:spPr/>
    </dgm:pt>
    <dgm:pt modelId="{1CDD7C63-122A-4B05-AA44-C76C55AA2580}" type="pres">
      <dgm:prSet presAssocID="{88892C64-81B7-4C7E-A981-092802EB5AB2}" presName="bottomLine" presStyleLbl="alignNode1" presStyleIdx="5" presStyleCnt="6">
        <dgm:presLayoutVars/>
      </dgm:prSet>
      <dgm:spPr/>
    </dgm:pt>
    <dgm:pt modelId="{AE675A31-93E8-4156-855D-6131121C29A7}" type="pres">
      <dgm:prSet presAssocID="{88892C64-81B7-4C7E-A981-092802EB5AB2}" presName="nodeText" presStyleLbl="bgAccFollowNode1" presStyleIdx="2" presStyleCnt="3">
        <dgm:presLayoutVars>
          <dgm:bulletEnabled val="1"/>
        </dgm:presLayoutVars>
      </dgm:prSet>
      <dgm:spPr/>
    </dgm:pt>
  </dgm:ptLst>
  <dgm:cxnLst>
    <dgm:cxn modelId="{C0246F21-53D2-4A82-9311-7B21B58F24D5}" type="presOf" srcId="{F8E971BB-95A8-4168-8448-0D3609FE526D}" destId="{B1C8E34B-7D16-4E52-B310-7F4A29FACB10}" srcOrd="0" destOrd="0" presId="urn:microsoft.com/office/officeart/2016/7/layout/BasicLinearProcessNumbered"/>
    <dgm:cxn modelId="{DC734625-81F6-4E1F-AD7A-2A9DBE092EBC}" type="presOf" srcId="{0C864C37-80CC-41B2-B8E4-D7D6132B54B2}" destId="{3005376D-7719-4F61-8F98-A231D848BBC5}" srcOrd="1" destOrd="0" presId="urn:microsoft.com/office/officeart/2016/7/layout/BasicLinearProcessNumbered"/>
    <dgm:cxn modelId="{B77E9230-BC04-4D7D-AC6B-FC28A69ECEEC}" type="presOf" srcId="{EA6079BB-DF14-4AA8-A98E-75BB84587F2F}" destId="{F26443FF-C2A1-4A12-9E43-322D6A189604}" srcOrd="0" destOrd="0" presId="urn:microsoft.com/office/officeart/2016/7/layout/BasicLinearProcessNumbered"/>
    <dgm:cxn modelId="{25A03C3B-6CAD-410C-9FA5-8F71CD8EB680}" srcId="{EA6079BB-DF14-4AA8-A98E-75BB84587F2F}" destId="{0C864C37-80CC-41B2-B8E4-D7D6132B54B2}" srcOrd="1" destOrd="0" parTransId="{8D02D0C0-A9F3-477D-940C-D28BDA549E15}" sibTransId="{AACA4F82-1A01-4494-97CB-468E8E6DCDE5}"/>
    <dgm:cxn modelId="{887CD165-20EB-41BF-B392-B870D6AE6710}" type="presOf" srcId="{F8E971BB-95A8-4168-8448-0D3609FE526D}" destId="{4DA707D7-D222-4E76-8B87-97BB17CDF57F}" srcOrd="1" destOrd="0" presId="urn:microsoft.com/office/officeart/2016/7/layout/BasicLinearProcessNumbered"/>
    <dgm:cxn modelId="{32E50E72-1B2E-4092-8132-F8FE455F4ED8}" srcId="{EA6079BB-DF14-4AA8-A98E-75BB84587F2F}" destId="{F8E971BB-95A8-4168-8448-0D3609FE526D}" srcOrd="0" destOrd="0" parTransId="{8E3D518D-8556-40E9-952A-7785F3F342B8}" sibTransId="{0EFDF3A8-4A32-49E5-8E04-0F87BD7BCBF2}"/>
    <dgm:cxn modelId="{57964655-7733-4462-A404-D3384DD91382}" type="presOf" srcId="{88892C64-81B7-4C7E-A981-092802EB5AB2}" destId="{C1F05C1D-7CC2-46A0-AF9E-42A769C1E398}" srcOrd="0" destOrd="0" presId="urn:microsoft.com/office/officeart/2016/7/layout/BasicLinearProcessNumbered"/>
    <dgm:cxn modelId="{E710E875-1D63-4728-A39A-D5C1975CDD06}" type="presOf" srcId="{AACA4F82-1A01-4494-97CB-468E8E6DCDE5}" destId="{E623E6B3-9D90-4B55-8A40-FF8F357A07C5}" srcOrd="0" destOrd="0" presId="urn:microsoft.com/office/officeart/2016/7/layout/BasicLinearProcessNumbered"/>
    <dgm:cxn modelId="{963DE9AB-4A48-4CD7-B173-26A9710EA8C6}" srcId="{EA6079BB-DF14-4AA8-A98E-75BB84587F2F}" destId="{88892C64-81B7-4C7E-A981-092802EB5AB2}" srcOrd="2" destOrd="0" parTransId="{B3AB370B-F446-4ED1-BC81-2F9C03E21E38}" sibTransId="{AB3A3E86-4877-4AB0-9A31-C6B448DC126A}"/>
    <dgm:cxn modelId="{55C75FB4-B29B-4507-A6D1-9EEE608E3C18}" type="presOf" srcId="{0EFDF3A8-4A32-49E5-8E04-0F87BD7BCBF2}" destId="{4CC6285D-49EA-4EDA-AD57-CF6D57333EA5}" srcOrd="0" destOrd="0" presId="urn:microsoft.com/office/officeart/2016/7/layout/BasicLinearProcessNumbered"/>
    <dgm:cxn modelId="{7DF927C5-4601-4E83-8EAF-F28DE09581FA}" type="presOf" srcId="{0C864C37-80CC-41B2-B8E4-D7D6132B54B2}" destId="{B857AB7D-0B48-431F-AD1C-ED343C593E23}" srcOrd="0" destOrd="0" presId="urn:microsoft.com/office/officeart/2016/7/layout/BasicLinearProcessNumbered"/>
    <dgm:cxn modelId="{80B562CD-A980-452D-9E38-2B8EDD8A5BD0}" type="presOf" srcId="{AB3A3E86-4877-4AB0-9A31-C6B448DC126A}" destId="{AD1A1FA7-AAF1-42C8-AA34-DC8BF2524DB6}" srcOrd="0" destOrd="0" presId="urn:microsoft.com/office/officeart/2016/7/layout/BasicLinearProcessNumbered"/>
    <dgm:cxn modelId="{CCFE8CCE-B4C8-4818-8679-6F8A6312A6E0}" type="presOf" srcId="{88892C64-81B7-4C7E-A981-092802EB5AB2}" destId="{AE675A31-93E8-4156-855D-6131121C29A7}" srcOrd="1" destOrd="0" presId="urn:microsoft.com/office/officeart/2016/7/layout/BasicLinearProcessNumbered"/>
    <dgm:cxn modelId="{7F8F72C8-FA53-4705-A561-618EA886A32F}" type="presParOf" srcId="{F26443FF-C2A1-4A12-9E43-322D6A189604}" destId="{C73F35CF-1334-472F-8E68-B94E3CA29496}" srcOrd="0" destOrd="0" presId="urn:microsoft.com/office/officeart/2016/7/layout/BasicLinearProcessNumbered"/>
    <dgm:cxn modelId="{DFB463D3-030F-4E0E-BCD7-3F36CB5CEE96}" type="presParOf" srcId="{C73F35CF-1334-472F-8E68-B94E3CA29496}" destId="{B1C8E34B-7D16-4E52-B310-7F4A29FACB10}" srcOrd="0" destOrd="0" presId="urn:microsoft.com/office/officeart/2016/7/layout/BasicLinearProcessNumbered"/>
    <dgm:cxn modelId="{E3AC96D2-C6D6-40A7-AA8C-BD5BEF81F96A}" type="presParOf" srcId="{C73F35CF-1334-472F-8E68-B94E3CA29496}" destId="{4CC6285D-49EA-4EDA-AD57-CF6D57333EA5}" srcOrd="1" destOrd="0" presId="urn:microsoft.com/office/officeart/2016/7/layout/BasicLinearProcessNumbered"/>
    <dgm:cxn modelId="{91538161-73E7-422F-A85C-D344066D6491}" type="presParOf" srcId="{C73F35CF-1334-472F-8E68-B94E3CA29496}" destId="{46A3ADA5-A7B5-4CD9-B657-6BC86D61E508}" srcOrd="2" destOrd="0" presId="urn:microsoft.com/office/officeart/2016/7/layout/BasicLinearProcessNumbered"/>
    <dgm:cxn modelId="{A8B0D794-2EC9-4FEE-901B-FAACA55778E9}" type="presParOf" srcId="{C73F35CF-1334-472F-8E68-B94E3CA29496}" destId="{4DA707D7-D222-4E76-8B87-97BB17CDF57F}" srcOrd="3" destOrd="0" presId="urn:microsoft.com/office/officeart/2016/7/layout/BasicLinearProcessNumbered"/>
    <dgm:cxn modelId="{61DC4769-1375-4006-BC09-FAE657E15010}" type="presParOf" srcId="{F26443FF-C2A1-4A12-9E43-322D6A189604}" destId="{32E40DF1-316F-42A7-993B-E5E34E0A1715}" srcOrd="1" destOrd="0" presId="urn:microsoft.com/office/officeart/2016/7/layout/BasicLinearProcessNumbered"/>
    <dgm:cxn modelId="{FB221695-9FA2-4022-80FF-55E412D34D10}" type="presParOf" srcId="{F26443FF-C2A1-4A12-9E43-322D6A189604}" destId="{CB62E66D-44E8-47FE-9910-1409B3065FB2}" srcOrd="2" destOrd="0" presId="urn:microsoft.com/office/officeart/2016/7/layout/BasicLinearProcessNumbered"/>
    <dgm:cxn modelId="{30E943C6-A57B-4820-8C8F-B6E8874B119A}" type="presParOf" srcId="{CB62E66D-44E8-47FE-9910-1409B3065FB2}" destId="{B857AB7D-0B48-431F-AD1C-ED343C593E23}" srcOrd="0" destOrd="0" presId="urn:microsoft.com/office/officeart/2016/7/layout/BasicLinearProcessNumbered"/>
    <dgm:cxn modelId="{343B72DB-C046-4CDD-A0A0-2A73FAF21FE2}" type="presParOf" srcId="{CB62E66D-44E8-47FE-9910-1409B3065FB2}" destId="{E623E6B3-9D90-4B55-8A40-FF8F357A07C5}" srcOrd="1" destOrd="0" presId="urn:microsoft.com/office/officeart/2016/7/layout/BasicLinearProcessNumbered"/>
    <dgm:cxn modelId="{52F05B6A-DC9C-4DEA-A131-ED01384E2380}" type="presParOf" srcId="{CB62E66D-44E8-47FE-9910-1409B3065FB2}" destId="{F3E9A7F9-373C-49CF-81CD-ECF44D981D32}" srcOrd="2" destOrd="0" presId="urn:microsoft.com/office/officeart/2016/7/layout/BasicLinearProcessNumbered"/>
    <dgm:cxn modelId="{F14F5716-697D-4D45-B220-8EC2EBC5EEC2}" type="presParOf" srcId="{CB62E66D-44E8-47FE-9910-1409B3065FB2}" destId="{3005376D-7719-4F61-8F98-A231D848BBC5}" srcOrd="3" destOrd="0" presId="urn:microsoft.com/office/officeart/2016/7/layout/BasicLinearProcessNumbered"/>
    <dgm:cxn modelId="{F2F4E421-277E-4B0A-9EBE-9D1CDB199D8E}" type="presParOf" srcId="{F26443FF-C2A1-4A12-9E43-322D6A189604}" destId="{BB2DB41A-8F7F-4A8B-BB6E-2618D844CFEA}" srcOrd="3" destOrd="0" presId="urn:microsoft.com/office/officeart/2016/7/layout/BasicLinearProcessNumbered"/>
    <dgm:cxn modelId="{7DF6BBAD-0DCA-43A8-B58B-6B32C3A0DFA3}" type="presParOf" srcId="{F26443FF-C2A1-4A12-9E43-322D6A189604}" destId="{308670DB-46C8-4ECE-97D6-4088D379DB93}" srcOrd="4" destOrd="0" presId="urn:microsoft.com/office/officeart/2016/7/layout/BasicLinearProcessNumbered"/>
    <dgm:cxn modelId="{FF91BB89-3EB3-4FBB-9032-F5E8F19141E8}" type="presParOf" srcId="{308670DB-46C8-4ECE-97D6-4088D379DB93}" destId="{C1F05C1D-7CC2-46A0-AF9E-42A769C1E398}" srcOrd="0" destOrd="0" presId="urn:microsoft.com/office/officeart/2016/7/layout/BasicLinearProcessNumbered"/>
    <dgm:cxn modelId="{034FCA9D-B874-4E14-9C6D-0FA991A23265}" type="presParOf" srcId="{308670DB-46C8-4ECE-97D6-4088D379DB93}" destId="{AD1A1FA7-AAF1-42C8-AA34-DC8BF2524DB6}" srcOrd="1" destOrd="0" presId="urn:microsoft.com/office/officeart/2016/7/layout/BasicLinearProcessNumbered"/>
    <dgm:cxn modelId="{83FFB17C-62A5-4D2B-AB49-03EA0FCEB50F}" type="presParOf" srcId="{308670DB-46C8-4ECE-97D6-4088D379DB93}" destId="{1CDD7C63-122A-4B05-AA44-C76C55AA2580}" srcOrd="2" destOrd="0" presId="urn:microsoft.com/office/officeart/2016/7/layout/BasicLinearProcessNumbered"/>
    <dgm:cxn modelId="{CAE45ACB-BCAD-4980-BDA6-95E332F4BADF}" type="presParOf" srcId="{308670DB-46C8-4ECE-97D6-4088D379DB93}" destId="{AE675A31-93E8-4156-855D-6131121C29A7}"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4982F35-240E-4C0C-8005-A30C1A31A479}"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083DE538-F541-4A6E-8DD6-B860A43F94A7}">
      <dgm:prSet/>
      <dgm:spPr/>
      <dgm:t>
        <a:bodyPr/>
        <a:lstStyle/>
        <a:p>
          <a:r>
            <a:rPr lang="en-US" b="1"/>
            <a:t>Montana’s ONE-TWO-FREE Program.</a:t>
          </a:r>
          <a:endParaRPr lang="en-US"/>
        </a:p>
      </dgm:t>
    </dgm:pt>
    <dgm:pt modelId="{AD709538-DDEA-4F0B-BE3E-BFFBC71ABC5E}" type="parTrans" cxnId="{592EB69C-4DCB-440B-A645-9410DDCE402C}">
      <dgm:prSet/>
      <dgm:spPr/>
      <dgm:t>
        <a:bodyPr/>
        <a:lstStyle/>
        <a:p>
          <a:endParaRPr lang="en-US"/>
        </a:p>
      </dgm:t>
    </dgm:pt>
    <dgm:pt modelId="{98B1F723-440B-4F24-BCC0-7C7CE3684E5C}" type="sibTrans" cxnId="{592EB69C-4DCB-440B-A645-9410DDCE402C}">
      <dgm:prSet/>
      <dgm:spPr/>
      <dgm:t>
        <a:bodyPr/>
        <a:lstStyle/>
        <a:p>
          <a:endParaRPr lang="en-US"/>
        </a:p>
      </dgm:t>
    </dgm:pt>
    <dgm:pt modelId="{E0715937-77E4-4AA2-8A9A-0745457490EC}">
      <dgm:prSet/>
      <dgm:spPr/>
      <dgm:t>
        <a:bodyPr/>
        <a:lstStyle/>
        <a:p>
          <a:r>
            <a:rPr lang="en-US" b="0" dirty="0"/>
            <a:t>DE students receive “two” courses, up to six college credits, for free.</a:t>
          </a:r>
        </a:p>
      </dgm:t>
    </dgm:pt>
    <dgm:pt modelId="{1642F4AA-E124-4247-AD35-61D7486D09C3}" type="parTrans" cxnId="{2F0DD4E4-AF09-48E2-AB77-5E8D85D88D02}">
      <dgm:prSet/>
      <dgm:spPr/>
      <dgm:t>
        <a:bodyPr/>
        <a:lstStyle/>
        <a:p>
          <a:endParaRPr lang="en-US"/>
        </a:p>
      </dgm:t>
    </dgm:pt>
    <dgm:pt modelId="{D9465A03-DCE3-4F8D-989F-F6CC57AD65CF}" type="sibTrans" cxnId="{2F0DD4E4-AF09-48E2-AB77-5E8D85D88D02}">
      <dgm:prSet/>
      <dgm:spPr/>
      <dgm:t>
        <a:bodyPr/>
        <a:lstStyle/>
        <a:p>
          <a:endParaRPr lang="en-US"/>
        </a:p>
      </dgm:t>
    </dgm:pt>
    <dgm:pt modelId="{736CC7B4-8D01-4BEF-BB3B-5D1BB77A7B22}">
      <dgm:prSet/>
      <dgm:spPr>
        <a:solidFill>
          <a:schemeClr val="accent2"/>
        </a:solidFill>
      </dgm:spPr>
      <dgm:t>
        <a:bodyPr/>
        <a:lstStyle/>
        <a:p>
          <a:r>
            <a:rPr lang="en-US" b="1" dirty="0"/>
            <a:t>Cost after free credits are used up?</a:t>
          </a:r>
          <a:endParaRPr lang="en-US" dirty="0"/>
        </a:p>
      </dgm:t>
    </dgm:pt>
    <dgm:pt modelId="{2B368397-E11B-4A6A-B257-5066EAC633A4}" type="parTrans" cxnId="{0139ECEE-BDBF-438E-9779-5468A0238313}">
      <dgm:prSet/>
      <dgm:spPr/>
      <dgm:t>
        <a:bodyPr/>
        <a:lstStyle/>
        <a:p>
          <a:endParaRPr lang="en-US"/>
        </a:p>
      </dgm:t>
    </dgm:pt>
    <dgm:pt modelId="{55865E43-BFF8-4F0A-83E5-293EC8D2963E}" type="sibTrans" cxnId="{0139ECEE-BDBF-438E-9779-5468A0238313}">
      <dgm:prSet/>
      <dgm:spPr/>
      <dgm:t>
        <a:bodyPr/>
        <a:lstStyle/>
        <a:p>
          <a:endParaRPr lang="en-US"/>
        </a:p>
      </dgm:t>
    </dgm:pt>
    <dgm:pt modelId="{16B5569D-E32E-412D-B26B-5ADD4F64147E}">
      <dgm:prSet/>
      <dgm:spPr>
        <a:ln>
          <a:solidFill>
            <a:schemeClr val="accent2"/>
          </a:solidFill>
        </a:ln>
      </dgm:spPr>
      <dgm:t>
        <a:bodyPr/>
        <a:lstStyle/>
        <a:p>
          <a:r>
            <a:rPr lang="en-US" b="0" dirty="0"/>
            <a:t>50% off regular tuition at Great Falls College</a:t>
          </a:r>
        </a:p>
      </dgm:t>
    </dgm:pt>
    <dgm:pt modelId="{F583BF29-E80E-46F0-8F31-6A27613A095A}" type="parTrans" cxnId="{A9B0CCBC-204E-411E-B11F-4585EA95A93F}">
      <dgm:prSet/>
      <dgm:spPr/>
      <dgm:t>
        <a:bodyPr/>
        <a:lstStyle/>
        <a:p>
          <a:endParaRPr lang="en-US"/>
        </a:p>
      </dgm:t>
    </dgm:pt>
    <dgm:pt modelId="{CE08055F-F661-4E7B-A33C-9E630D35FB4A}" type="sibTrans" cxnId="{A9B0CCBC-204E-411E-B11F-4585EA95A93F}">
      <dgm:prSet/>
      <dgm:spPr/>
      <dgm:t>
        <a:bodyPr/>
        <a:lstStyle/>
        <a:p>
          <a:endParaRPr lang="en-US"/>
        </a:p>
      </dgm:t>
    </dgm:pt>
    <dgm:pt modelId="{B1DB3711-8985-400B-AC19-118976AB61A6}">
      <dgm:prSet/>
      <dgm:spPr>
        <a:ln>
          <a:solidFill>
            <a:schemeClr val="accent2"/>
          </a:solidFill>
        </a:ln>
      </dgm:spPr>
      <dgm:t>
        <a:bodyPr/>
        <a:lstStyle/>
        <a:p>
          <a:r>
            <a:rPr lang="en-US" b="0"/>
            <a:t>Potential savings of $300+ per course.</a:t>
          </a:r>
          <a:endParaRPr lang="en-US" b="0" dirty="0"/>
        </a:p>
      </dgm:t>
    </dgm:pt>
    <dgm:pt modelId="{FA1103BC-7F11-468A-ACB3-2489820B38C9}" type="parTrans" cxnId="{DBC1E848-04F3-451F-B39D-A5E1A23667AB}">
      <dgm:prSet/>
      <dgm:spPr/>
      <dgm:t>
        <a:bodyPr/>
        <a:lstStyle/>
        <a:p>
          <a:endParaRPr lang="en-US"/>
        </a:p>
      </dgm:t>
    </dgm:pt>
    <dgm:pt modelId="{E9A78C9B-1103-478C-99F9-AE77AFEF72CF}" type="sibTrans" cxnId="{DBC1E848-04F3-451F-B39D-A5E1A23667AB}">
      <dgm:prSet/>
      <dgm:spPr/>
      <dgm:t>
        <a:bodyPr/>
        <a:lstStyle/>
        <a:p>
          <a:endParaRPr lang="en-US"/>
        </a:p>
      </dgm:t>
    </dgm:pt>
    <dgm:pt modelId="{6AA5880F-DFB8-4B5F-A5E8-7FE70549CE4B}">
      <dgm:prSet/>
      <dgm:spPr>
        <a:ln>
          <a:solidFill>
            <a:schemeClr val="accent2"/>
          </a:solidFill>
        </a:ln>
      </dgm:spPr>
      <dgm:t>
        <a:bodyPr/>
        <a:lstStyle/>
        <a:p>
          <a:r>
            <a:rPr lang="en-US" b="0"/>
            <a:t>No fees. </a:t>
          </a:r>
          <a:endParaRPr lang="en-US" b="0" dirty="0"/>
        </a:p>
      </dgm:t>
    </dgm:pt>
    <dgm:pt modelId="{3585290A-244D-46CF-B02A-58D6ED6E7861}" type="parTrans" cxnId="{6B97698C-91EB-4193-89D7-2009500DC619}">
      <dgm:prSet/>
      <dgm:spPr/>
      <dgm:t>
        <a:bodyPr/>
        <a:lstStyle/>
        <a:p>
          <a:endParaRPr lang="en-US"/>
        </a:p>
      </dgm:t>
    </dgm:pt>
    <dgm:pt modelId="{1FB8A119-FB0B-4FD9-8F4C-4B645E15FF2B}" type="sibTrans" cxnId="{6B97698C-91EB-4193-89D7-2009500DC619}">
      <dgm:prSet/>
      <dgm:spPr/>
    </dgm:pt>
    <dgm:pt modelId="{180211F9-67F9-4AF5-967A-68EB8AE4971A}" type="pres">
      <dgm:prSet presAssocID="{04982F35-240E-4C0C-8005-A30C1A31A479}" presName="linear" presStyleCnt="0">
        <dgm:presLayoutVars>
          <dgm:dir/>
          <dgm:animLvl val="lvl"/>
          <dgm:resizeHandles val="exact"/>
        </dgm:presLayoutVars>
      </dgm:prSet>
      <dgm:spPr/>
    </dgm:pt>
    <dgm:pt modelId="{7550DEA9-4BAF-4332-AAE6-C7409FA80780}" type="pres">
      <dgm:prSet presAssocID="{083DE538-F541-4A6E-8DD6-B860A43F94A7}" presName="parentLin" presStyleCnt="0"/>
      <dgm:spPr/>
    </dgm:pt>
    <dgm:pt modelId="{72B9C199-E6EE-424B-98C3-D95C28BBA386}" type="pres">
      <dgm:prSet presAssocID="{083DE538-F541-4A6E-8DD6-B860A43F94A7}" presName="parentLeftMargin" presStyleLbl="node1" presStyleIdx="0" presStyleCnt="2"/>
      <dgm:spPr/>
    </dgm:pt>
    <dgm:pt modelId="{BB3555CA-D1E0-48CE-84EC-74715E05B6F0}" type="pres">
      <dgm:prSet presAssocID="{083DE538-F541-4A6E-8DD6-B860A43F94A7}" presName="parentText" presStyleLbl="node1" presStyleIdx="0" presStyleCnt="2">
        <dgm:presLayoutVars>
          <dgm:chMax val="0"/>
          <dgm:bulletEnabled val="1"/>
        </dgm:presLayoutVars>
      </dgm:prSet>
      <dgm:spPr/>
    </dgm:pt>
    <dgm:pt modelId="{B1B40BDB-C19E-48D1-A54F-D3D3A293222A}" type="pres">
      <dgm:prSet presAssocID="{083DE538-F541-4A6E-8DD6-B860A43F94A7}" presName="negativeSpace" presStyleCnt="0"/>
      <dgm:spPr/>
    </dgm:pt>
    <dgm:pt modelId="{3EA18EAD-86C4-4849-850C-A3CD79F1E575}" type="pres">
      <dgm:prSet presAssocID="{083DE538-F541-4A6E-8DD6-B860A43F94A7}" presName="childText" presStyleLbl="conFgAcc1" presStyleIdx="0" presStyleCnt="2">
        <dgm:presLayoutVars>
          <dgm:bulletEnabled val="1"/>
        </dgm:presLayoutVars>
      </dgm:prSet>
      <dgm:spPr/>
    </dgm:pt>
    <dgm:pt modelId="{9C82FEF2-3F7F-4201-9870-FEFBCABDB530}" type="pres">
      <dgm:prSet presAssocID="{98B1F723-440B-4F24-BCC0-7C7CE3684E5C}" presName="spaceBetweenRectangles" presStyleCnt="0"/>
      <dgm:spPr/>
    </dgm:pt>
    <dgm:pt modelId="{51C3796E-AB44-4326-8924-7657BB73D809}" type="pres">
      <dgm:prSet presAssocID="{736CC7B4-8D01-4BEF-BB3B-5D1BB77A7B22}" presName="parentLin" presStyleCnt="0"/>
      <dgm:spPr/>
    </dgm:pt>
    <dgm:pt modelId="{E12002A7-9D44-40DF-8E02-34391ADB0B88}" type="pres">
      <dgm:prSet presAssocID="{736CC7B4-8D01-4BEF-BB3B-5D1BB77A7B22}" presName="parentLeftMargin" presStyleLbl="node1" presStyleIdx="0" presStyleCnt="2"/>
      <dgm:spPr/>
    </dgm:pt>
    <dgm:pt modelId="{9264B109-FE98-4EC9-96B4-9A109227EBEA}" type="pres">
      <dgm:prSet presAssocID="{736CC7B4-8D01-4BEF-BB3B-5D1BB77A7B22}" presName="parentText" presStyleLbl="node1" presStyleIdx="1" presStyleCnt="2">
        <dgm:presLayoutVars>
          <dgm:chMax val="0"/>
          <dgm:bulletEnabled val="1"/>
        </dgm:presLayoutVars>
      </dgm:prSet>
      <dgm:spPr/>
    </dgm:pt>
    <dgm:pt modelId="{C772A689-63B2-40A8-8D95-B1F012C6F930}" type="pres">
      <dgm:prSet presAssocID="{736CC7B4-8D01-4BEF-BB3B-5D1BB77A7B22}" presName="negativeSpace" presStyleCnt="0"/>
      <dgm:spPr/>
    </dgm:pt>
    <dgm:pt modelId="{D3C5E449-5038-476F-A7F1-4332BDD3127D}" type="pres">
      <dgm:prSet presAssocID="{736CC7B4-8D01-4BEF-BB3B-5D1BB77A7B22}" presName="childText" presStyleLbl="conFgAcc1" presStyleIdx="1" presStyleCnt="2">
        <dgm:presLayoutVars>
          <dgm:bulletEnabled val="1"/>
        </dgm:presLayoutVars>
      </dgm:prSet>
      <dgm:spPr/>
    </dgm:pt>
  </dgm:ptLst>
  <dgm:cxnLst>
    <dgm:cxn modelId="{4AB3AF20-A27B-431E-87CE-3A5204777B53}" type="presOf" srcId="{6AA5880F-DFB8-4B5F-A5E8-7FE70549CE4B}" destId="{D3C5E449-5038-476F-A7F1-4332BDD3127D}" srcOrd="0" destOrd="1" presId="urn:microsoft.com/office/officeart/2005/8/layout/list1"/>
    <dgm:cxn modelId="{2C9D6B26-8D84-4DD5-B353-B8C3B12AD333}" type="presOf" srcId="{083DE538-F541-4A6E-8DD6-B860A43F94A7}" destId="{BB3555CA-D1E0-48CE-84EC-74715E05B6F0}" srcOrd="1" destOrd="0" presId="urn:microsoft.com/office/officeart/2005/8/layout/list1"/>
    <dgm:cxn modelId="{29C20334-1685-4DB7-89EA-1C0978869D59}" type="presOf" srcId="{16B5569D-E32E-412D-B26B-5ADD4F64147E}" destId="{D3C5E449-5038-476F-A7F1-4332BDD3127D}" srcOrd="0" destOrd="0" presId="urn:microsoft.com/office/officeart/2005/8/layout/list1"/>
    <dgm:cxn modelId="{DBC1E848-04F3-451F-B39D-A5E1A23667AB}" srcId="{736CC7B4-8D01-4BEF-BB3B-5D1BB77A7B22}" destId="{B1DB3711-8985-400B-AC19-118976AB61A6}" srcOrd="2" destOrd="0" parTransId="{FA1103BC-7F11-468A-ACB3-2489820B38C9}" sibTransId="{E9A78C9B-1103-478C-99F9-AE77AFEF72CF}"/>
    <dgm:cxn modelId="{F3614E83-37C1-4548-8458-881AFA339E34}" type="presOf" srcId="{E0715937-77E4-4AA2-8A9A-0745457490EC}" destId="{3EA18EAD-86C4-4849-850C-A3CD79F1E575}" srcOrd="0" destOrd="0" presId="urn:microsoft.com/office/officeart/2005/8/layout/list1"/>
    <dgm:cxn modelId="{6B97698C-91EB-4193-89D7-2009500DC619}" srcId="{736CC7B4-8D01-4BEF-BB3B-5D1BB77A7B22}" destId="{6AA5880F-DFB8-4B5F-A5E8-7FE70549CE4B}" srcOrd="1" destOrd="0" parTransId="{3585290A-244D-46CF-B02A-58D6ED6E7861}" sibTransId="{1FB8A119-FB0B-4FD9-8F4C-4B645E15FF2B}"/>
    <dgm:cxn modelId="{592EB69C-4DCB-440B-A645-9410DDCE402C}" srcId="{04982F35-240E-4C0C-8005-A30C1A31A479}" destId="{083DE538-F541-4A6E-8DD6-B860A43F94A7}" srcOrd="0" destOrd="0" parTransId="{AD709538-DDEA-4F0B-BE3E-BFFBC71ABC5E}" sibTransId="{98B1F723-440B-4F24-BCC0-7C7CE3684E5C}"/>
    <dgm:cxn modelId="{51992AA9-8946-4789-B790-543B79A0E628}" type="presOf" srcId="{04982F35-240E-4C0C-8005-A30C1A31A479}" destId="{180211F9-67F9-4AF5-967A-68EB8AE4971A}" srcOrd="0" destOrd="0" presId="urn:microsoft.com/office/officeart/2005/8/layout/list1"/>
    <dgm:cxn modelId="{950303B5-1752-409D-BECF-844B31F5C10A}" type="presOf" srcId="{736CC7B4-8D01-4BEF-BB3B-5D1BB77A7B22}" destId="{E12002A7-9D44-40DF-8E02-34391ADB0B88}" srcOrd="0" destOrd="0" presId="urn:microsoft.com/office/officeart/2005/8/layout/list1"/>
    <dgm:cxn modelId="{A9B0CCBC-204E-411E-B11F-4585EA95A93F}" srcId="{736CC7B4-8D01-4BEF-BB3B-5D1BB77A7B22}" destId="{16B5569D-E32E-412D-B26B-5ADD4F64147E}" srcOrd="0" destOrd="0" parTransId="{F583BF29-E80E-46F0-8F31-6A27613A095A}" sibTransId="{CE08055F-F661-4E7B-A33C-9E630D35FB4A}"/>
    <dgm:cxn modelId="{9DCEE4C0-8570-4446-B370-4204EFA23C57}" type="presOf" srcId="{083DE538-F541-4A6E-8DD6-B860A43F94A7}" destId="{72B9C199-E6EE-424B-98C3-D95C28BBA386}" srcOrd="0" destOrd="0" presId="urn:microsoft.com/office/officeart/2005/8/layout/list1"/>
    <dgm:cxn modelId="{43B378E3-6B99-4BE0-BDED-6CA5B9B0C6DD}" type="presOf" srcId="{736CC7B4-8D01-4BEF-BB3B-5D1BB77A7B22}" destId="{9264B109-FE98-4EC9-96B4-9A109227EBEA}" srcOrd="1" destOrd="0" presId="urn:microsoft.com/office/officeart/2005/8/layout/list1"/>
    <dgm:cxn modelId="{2F0DD4E4-AF09-48E2-AB77-5E8D85D88D02}" srcId="{083DE538-F541-4A6E-8DD6-B860A43F94A7}" destId="{E0715937-77E4-4AA2-8A9A-0745457490EC}" srcOrd="0" destOrd="0" parTransId="{1642F4AA-E124-4247-AD35-61D7486D09C3}" sibTransId="{D9465A03-DCE3-4F8D-989F-F6CC57AD65CF}"/>
    <dgm:cxn modelId="{0139ECEE-BDBF-438E-9779-5468A0238313}" srcId="{04982F35-240E-4C0C-8005-A30C1A31A479}" destId="{736CC7B4-8D01-4BEF-BB3B-5D1BB77A7B22}" srcOrd="1" destOrd="0" parTransId="{2B368397-E11B-4A6A-B257-5066EAC633A4}" sibTransId="{55865E43-BFF8-4F0A-83E5-293EC8D2963E}"/>
    <dgm:cxn modelId="{2D8DECEF-E50A-4060-9C29-D12C1D6698BB}" type="presOf" srcId="{B1DB3711-8985-400B-AC19-118976AB61A6}" destId="{D3C5E449-5038-476F-A7F1-4332BDD3127D}" srcOrd="0" destOrd="2" presId="urn:microsoft.com/office/officeart/2005/8/layout/list1"/>
    <dgm:cxn modelId="{481459D6-3A5A-41C8-B8D1-E015F6E7A092}" type="presParOf" srcId="{180211F9-67F9-4AF5-967A-68EB8AE4971A}" destId="{7550DEA9-4BAF-4332-AAE6-C7409FA80780}" srcOrd="0" destOrd="0" presId="urn:microsoft.com/office/officeart/2005/8/layout/list1"/>
    <dgm:cxn modelId="{F922D8F5-A274-48A0-9310-ABE36015B28E}" type="presParOf" srcId="{7550DEA9-4BAF-4332-AAE6-C7409FA80780}" destId="{72B9C199-E6EE-424B-98C3-D95C28BBA386}" srcOrd="0" destOrd="0" presId="urn:microsoft.com/office/officeart/2005/8/layout/list1"/>
    <dgm:cxn modelId="{6FDADE7E-AF6E-4AE8-A5ED-8C07B9DEA9AA}" type="presParOf" srcId="{7550DEA9-4BAF-4332-AAE6-C7409FA80780}" destId="{BB3555CA-D1E0-48CE-84EC-74715E05B6F0}" srcOrd="1" destOrd="0" presId="urn:microsoft.com/office/officeart/2005/8/layout/list1"/>
    <dgm:cxn modelId="{44029178-467C-4634-A145-F57101DB6058}" type="presParOf" srcId="{180211F9-67F9-4AF5-967A-68EB8AE4971A}" destId="{B1B40BDB-C19E-48D1-A54F-D3D3A293222A}" srcOrd="1" destOrd="0" presId="urn:microsoft.com/office/officeart/2005/8/layout/list1"/>
    <dgm:cxn modelId="{6559F66C-93C0-4DEA-AF9E-E694D4D8CAED}" type="presParOf" srcId="{180211F9-67F9-4AF5-967A-68EB8AE4971A}" destId="{3EA18EAD-86C4-4849-850C-A3CD79F1E575}" srcOrd="2" destOrd="0" presId="urn:microsoft.com/office/officeart/2005/8/layout/list1"/>
    <dgm:cxn modelId="{DB244A19-4BC6-4BE5-AB13-108830FF45C7}" type="presParOf" srcId="{180211F9-67F9-4AF5-967A-68EB8AE4971A}" destId="{9C82FEF2-3F7F-4201-9870-FEFBCABDB530}" srcOrd="3" destOrd="0" presId="urn:microsoft.com/office/officeart/2005/8/layout/list1"/>
    <dgm:cxn modelId="{796622C9-2F52-45C5-9847-38A8C574B3F9}" type="presParOf" srcId="{180211F9-67F9-4AF5-967A-68EB8AE4971A}" destId="{51C3796E-AB44-4326-8924-7657BB73D809}" srcOrd="4" destOrd="0" presId="urn:microsoft.com/office/officeart/2005/8/layout/list1"/>
    <dgm:cxn modelId="{CF20C4F7-986A-47E2-8A7E-6BDB08388FEC}" type="presParOf" srcId="{51C3796E-AB44-4326-8924-7657BB73D809}" destId="{E12002A7-9D44-40DF-8E02-34391ADB0B88}" srcOrd="0" destOrd="0" presId="urn:microsoft.com/office/officeart/2005/8/layout/list1"/>
    <dgm:cxn modelId="{D1565966-DC12-4EB1-9207-34330ED053D8}" type="presParOf" srcId="{51C3796E-AB44-4326-8924-7657BB73D809}" destId="{9264B109-FE98-4EC9-96B4-9A109227EBEA}" srcOrd="1" destOrd="0" presId="urn:microsoft.com/office/officeart/2005/8/layout/list1"/>
    <dgm:cxn modelId="{80D9B181-94E9-4A7C-B47E-9A4B588B832F}" type="presParOf" srcId="{180211F9-67F9-4AF5-967A-68EB8AE4971A}" destId="{C772A689-63B2-40A8-8D95-B1F012C6F930}" srcOrd="5" destOrd="0" presId="urn:microsoft.com/office/officeart/2005/8/layout/list1"/>
    <dgm:cxn modelId="{4F35806C-35BA-45C9-8651-7B63C96565BB}" type="presParOf" srcId="{180211F9-67F9-4AF5-967A-68EB8AE4971A}" destId="{D3C5E449-5038-476F-A7F1-4332BDD3127D}"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57B52E3-610D-4BCD-A51C-8B4188F92B02}" type="doc">
      <dgm:prSet loTypeId="urn:microsoft.com/office/officeart/2005/8/layout/vList5" loCatId="list" qsTypeId="urn:microsoft.com/office/officeart/2005/8/quickstyle/simple1" qsCatId="simple" csTypeId="urn:microsoft.com/office/officeart/2018/5/colors/Iconchunking_neutralbg_colorful5" csCatId="colorful" phldr="1"/>
      <dgm:spPr/>
      <dgm:t>
        <a:bodyPr/>
        <a:lstStyle/>
        <a:p>
          <a:endParaRPr lang="en-US"/>
        </a:p>
      </dgm:t>
    </dgm:pt>
    <dgm:pt modelId="{E12BFC49-573A-4E40-967B-8286EB3B372D}">
      <dgm:prSet/>
      <dgm:spPr/>
      <dgm:t>
        <a:bodyPr/>
        <a:lstStyle/>
        <a:p>
          <a:pPr>
            <a:lnSpc>
              <a:spcPct val="100000"/>
            </a:lnSpc>
          </a:pPr>
          <a:r>
            <a:rPr lang="en-US"/>
            <a:t>Benefit</a:t>
          </a:r>
          <a:endParaRPr lang="en-US" dirty="0"/>
        </a:p>
      </dgm:t>
    </dgm:pt>
    <dgm:pt modelId="{9A1D34D0-3B32-47BA-B52B-6745D0EEE022}" type="parTrans" cxnId="{F50D55F2-13E2-4912-BAAA-A84C65557E84}">
      <dgm:prSet/>
      <dgm:spPr/>
      <dgm:t>
        <a:bodyPr/>
        <a:lstStyle/>
        <a:p>
          <a:endParaRPr lang="en-US"/>
        </a:p>
      </dgm:t>
    </dgm:pt>
    <dgm:pt modelId="{3983A37A-8098-4434-8EAB-D98F5FCB711E}" type="sibTrans" cxnId="{F50D55F2-13E2-4912-BAAA-A84C65557E84}">
      <dgm:prSet/>
      <dgm:spPr/>
      <dgm:t>
        <a:bodyPr/>
        <a:lstStyle/>
        <a:p>
          <a:endParaRPr lang="en-US"/>
        </a:p>
      </dgm:t>
    </dgm:pt>
    <dgm:pt modelId="{C2EAEE35-4BDE-4756-B309-A511CA4B9076}">
      <dgm:prSet/>
      <dgm:spPr/>
      <dgm:t>
        <a:bodyPr/>
        <a:lstStyle/>
        <a:p>
          <a:pPr>
            <a:lnSpc>
              <a:spcPct val="100000"/>
            </a:lnSpc>
          </a:pPr>
          <a:r>
            <a:rPr lang="en-US" dirty="0"/>
            <a:t>Benefit from the best of both worlds. DE students have access to resources at their high school and college.</a:t>
          </a:r>
        </a:p>
      </dgm:t>
    </dgm:pt>
    <dgm:pt modelId="{F7F8E0E6-26E5-44F5-BD75-CC4021DF28CF}" type="parTrans" cxnId="{22A16096-579B-4957-9E09-F93DE83F86FE}">
      <dgm:prSet/>
      <dgm:spPr/>
      <dgm:t>
        <a:bodyPr/>
        <a:lstStyle/>
        <a:p>
          <a:endParaRPr lang="en-US"/>
        </a:p>
      </dgm:t>
    </dgm:pt>
    <dgm:pt modelId="{4403ABBB-BE1F-4CDD-B5B4-9DE6CE20191F}" type="sibTrans" cxnId="{22A16096-579B-4957-9E09-F93DE83F86FE}">
      <dgm:prSet/>
      <dgm:spPr/>
      <dgm:t>
        <a:bodyPr/>
        <a:lstStyle/>
        <a:p>
          <a:endParaRPr lang="en-US"/>
        </a:p>
      </dgm:t>
    </dgm:pt>
    <dgm:pt modelId="{BA7A7FD7-E92D-4CC6-B33B-89A20D9E99FC}">
      <dgm:prSet/>
      <dgm:spPr>
        <a:solidFill>
          <a:schemeClr val="accent1">
            <a:lumMod val="50000"/>
          </a:schemeClr>
        </a:solidFill>
      </dgm:spPr>
      <dgm:t>
        <a:bodyPr/>
        <a:lstStyle/>
        <a:p>
          <a:pPr>
            <a:lnSpc>
              <a:spcPct val="100000"/>
            </a:lnSpc>
          </a:pPr>
          <a:r>
            <a:rPr lang="en-US" dirty="0"/>
            <a:t>Experience</a:t>
          </a:r>
        </a:p>
      </dgm:t>
    </dgm:pt>
    <dgm:pt modelId="{1B8754FA-8933-4776-BD3B-AFF1476A29A1}" type="parTrans" cxnId="{0E8B354E-92BA-4004-A03B-1F54149B2A27}">
      <dgm:prSet/>
      <dgm:spPr/>
      <dgm:t>
        <a:bodyPr/>
        <a:lstStyle/>
        <a:p>
          <a:endParaRPr lang="en-US"/>
        </a:p>
      </dgm:t>
    </dgm:pt>
    <dgm:pt modelId="{5916FFA6-6D7F-4DCA-AB29-01EAC0847642}" type="sibTrans" cxnId="{0E8B354E-92BA-4004-A03B-1F54149B2A27}">
      <dgm:prSet/>
      <dgm:spPr/>
      <dgm:t>
        <a:bodyPr/>
        <a:lstStyle/>
        <a:p>
          <a:endParaRPr lang="en-US"/>
        </a:p>
      </dgm:t>
    </dgm:pt>
    <dgm:pt modelId="{7D8C41DE-9EC3-40A2-90CF-E9ECCBCC7286}">
      <dgm:prSet/>
      <dgm:spPr/>
      <dgm:t>
        <a:bodyPr/>
        <a:lstStyle/>
        <a:p>
          <a:pPr>
            <a:lnSpc>
              <a:spcPct val="100000"/>
            </a:lnSpc>
          </a:pPr>
          <a:r>
            <a:rPr lang="en-US"/>
            <a:t>Experience the rigor of college classes without the traditional risks.</a:t>
          </a:r>
          <a:endParaRPr lang="en-US" dirty="0"/>
        </a:p>
      </dgm:t>
    </dgm:pt>
    <dgm:pt modelId="{8DFB54D5-DD49-4C76-A342-77D357D2A293}" type="parTrans" cxnId="{0F9DD5C4-92B0-4BF1-8A4B-57076AC3E9FA}">
      <dgm:prSet/>
      <dgm:spPr/>
      <dgm:t>
        <a:bodyPr/>
        <a:lstStyle/>
        <a:p>
          <a:endParaRPr lang="en-US"/>
        </a:p>
      </dgm:t>
    </dgm:pt>
    <dgm:pt modelId="{773145CA-2EA6-48EE-8DBD-89C1353B26CE}" type="sibTrans" cxnId="{0F9DD5C4-92B0-4BF1-8A4B-57076AC3E9FA}">
      <dgm:prSet/>
      <dgm:spPr/>
      <dgm:t>
        <a:bodyPr/>
        <a:lstStyle/>
        <a:p>
          <a:endParaRPr lang="en-US"/>
        </a:p>
      </dgm:t>
    </dgm:pt>
    <dgm:pt modelId="{5E7AB9B1-6B2E-467E-B9DF-2E4FA0868BFB}">
      <dgm:prSet/>
      <dgm:spPr>
        <a:solidFill>
          <a:schemeClr val="accent1">
            <a:lumMod val="75000"/>
          </a:schemeClr>
        </a:solidFill>
      </dgm:spPr>
      <dgm:t>
        <a:bodyPr/>
        <a:lstStyle/>
        <a:p>
          <a:pPr>
            <a:lnSpc>
              <a:spcPct val="100000"/>
            </a:lnSpc>
          </a:pPr>
          <a:r>
            <a:rPr lang="en-US" dirty="0"/>
            <a:t>Gain</a:t>
          </a:r>
        </a:p>
      </dgm:t>
    </dgm:pt>
    <dgm:pt modelId="{3D273E64-733C-4701-AD36-106E7F1E2D54}" type="parTrans" cxnId="{2167CFCB-DF8A-4C5B-A20F-F40229BCDF7F}">
      <dgm:prSet/>
      <dgm:spPr/>
      <dgm:t>
        <a:bodyPr/>
        <a:lstStyle/>
        <a:p>
          <a:endParaRPr lang="en-US"/>
        </a:p>
      </dgm:t>
    </dgm:pt>
    <dgm:pt modelId="{DA2C0013-6EF5-4D8C-BE04-CDF8991CD168}" type="sibTrans" cxnId="{2167CFCB-DF8A-4C5B-A20F-F40229BCDF7F}">
      <dgm:prSet/>
      <dgm:spPr/>
      <dgm:t>
        <a:bodyPr/>
        <a:lstStyle/>
        <a:p>
          <a:endParaRPr lang="en-US"/>
        </a:p>
      </dgm:t>
    </dgm:pt>
    <dgm:pt modelId="{A8D08DA8-07F4-4224-A2DB-00980B167D6E}">
      <dgm:prSet/>
      <dgm:spPr/>
      <dgm:t>
        <a:bodyPr/>
        <a:lstStyle/>
        <a:p>
          <a:pPr>
            <a:lnSpc>
              <a:spcPct val="100000"/>
            </a:lnSpc>
          </a:pPr>
          <a:r>
            <a:rPr lang="en-US" dirty="0"/>
            <a:t>College support – instructors, free tutoring services, library services, and an advisor to help them with the process. </a:t>
          </a:r>
        </a:p>
      </dgm:t>
    </dgm:pt>
    <dgm:pt modelId="{6103EEDE-2A9E-4B38-BD0D-B08D4B7ED4F0}" type="parTrans" cxnId="{9CD17435-758F-4702-BDE8-799FA914015A}">
      <dgm:prSet/>
      <dgm:spPr/>
      <dgm:t>
        <a:bodyPr/>
        <a:lstStyle/>
        <a:p>
          <a:endParaRPr lang="en-US"/>
        </a:p>
      </dgm:t>
    </dgm:pt>
    <dgm:pt modelId="{239C9335-E548-4648-890D-423FC258B30D}" type="sibTrans" cxnId="{9CD17435-758F-4702-BDE8-799FA914015A}">
      <dgm:prSet/>
      <dgm:spPr/>
      <dgm:t>
        <a:bodyPr/>
        <a:lstStyle/>
        <a:p>
          <a:endParaRPr lang="en-US"/>
        </a:p>
      </dgm:t>
    </dgm:pt>
    <dgm:pt modelId="{268D1522-D937-4AB1-B4A7-CF1CEBA3A457}" type="pres">
      <dgm:prSet presAssocID="{057B52E3-610D-4BCD-A51C-8B4188F92B02}" presName="Name0" presStyleCnt="0">
        <dgm:presLayoutVars>
          <dgm:dir/>
          <dgm:animLvl val="lvl"/>
          <dgm:resizeHandles val="exact"/>
        </dgm:presLayoutVars>
      </dgm:prSet>
      <dgm:spPr/>
    </dgm:pt>
    <dgm:pt modelId="{02FD4312-ACD6-4287-8376-1CE2E15B9EC7}" type="pres">
      <dgm:prSet presAssocID="{E12BFC49-573A-4E40-967B-8286EB3B372D}" presName="linNode" presStyleCnt="0"/>
      <dgm:spPr/>
    </dgm:pt>
    <dgm:pt modelId="{8E4350FB-81AC-44E5-AAEC-77C52037F8D7}" type="pres">
      <dgm:prSet presAssocID="{E12BFC49-573A-4E40-967B-8286EB3B372D}" presName="parentText" presStyleLbl="node1" presStyleIdx="0" presStyleCnt="3">
        <dgm:presLayoutVars>
          <dgm:chMax val="1"/>
          <dgm:bulletEnabled val="1"/>
        </dgm:presLayoutVars>
      </dgm:prSet>
      <dgm:spPr/>
    </dgm:pt>
    <dgm:pt modelId="{5C93062B-3603-418E-946F-352DEAD4C9F9}" type="pres">
      <dgm:prSet presAssocID="{E12BFC49-573A-4E40-967B-8286EB3B372D}" presName="descendantText" presStyleLbl="alignAccFollowNode1" presStyleIdx="0" presStyleCnt="3">
        <dgm:presLayoutVars>
          <dgm:bulletEnabled val="1"/>
        </dgm:presLayoutVars>
      </dgm:prSet>
      <dgm:spPr/>
    </dgm:pt>
    <dgm:pt modelId="{58FCDCAC-049B-445B-960A-72B2024AE07B}" type="pres">
      <dgm:prSet presAssocID="{3983A37A-8098-4434-8EAB-D98F5FCB711E}" presName="sp" presStyleCnt="0"/>
      <dgm:spPr/>
    </dgm:pt>
    <dgm:pt modelId="{8CAB7F00-9B80-4CD4-8CC7-34D555B5ABB0}" type="pres">
      <dgm:prSet presAssocID="{BA7A7FD7-E92D-4CC6-B33B-89A20D9E99FC}" presName="linNode" presStyleCnt="0"/>
      <dgm:spPr/>
    </dgm:pt>
    <dgm:pt modelId="{D921ACD0-A224-424E-B9B3-EF0DA8DEBE9E}" type="pres">
      <dgm:prSet presAssocID="{BA7A7FD7-E92D-4CC6-B33B-89A20D9E99FC}" presName="parentText" presStyleLbl="node1" presStyleIdx="1" presStyleCnt="3">
        <dgm:presLayoutVars>
          <dgm:chMax val="1"/>
          <dgm:bulletEnabled val="1"/>
        </dgm:presLayoutVars>
      </dgm:prSet>
      <dgm:spPr/>
    </dgm:pt>
    <dgm:pt modelId="{DC7EB9A1-55C2-4F6F-8519-7224C6F87CF6}" type="pres">
      <dgm:prSet presAssocID="{BA7A7FD7-E92D-4CC6-B33B-89A20D9E99FC}" presName="descendantText" presStyleLbl="alignAccFollowNode1" presStyleIdx="1" presStyleCnt="3">
        <dgm:presLayoutVars>
          <dgm:bulletEnabled val="1"/>
        </dgm:presLayoutVars>
      </dgm:prSet>
      <dgm:spPr/>
    </dgm:pt>
    <dgm:pt modelId="{B84DC855-D28C-4246-97EB-54DBE89CEE9B}" type="pres">
      <dgm:prSet presAssocID="{5916FFA6-6D7F-4DCA-AB29-01EAC0847642}" presName="sp" presStyleCnt="0"/>
      <dgm:spPr/>
    </dgm:pt>
    <dgm:pt modelId="{8A7547E7-A439-4DFD-B28F-467F54D66763}" type="pres">
      <dgm:prSet presAssocID="{5E7AB9B1-6B2E-467E-B9DF-2E4FA0868BFB}" presName="linNode" presStyleCnt="0"/>
      <dgm:spPr/>
    </dgm:pt>
    <dgm:pt modelId="{250018B3-B656-4B4B-8741-FD9C7750E53D}" type="pres">
      <dgm:prSet presAssocID="{5E7AB9B1-6B2E-467E-B9DF-2E4FA0868BFB}" presName="parentText" presStyleLbl="node1" presStyleIdx="2" presStyleCnt="3">
        <dgm:presLayoutVars>
          <dgm:chMax val="1"/>
          <dgm:bulletEnabled val="1"/>
        </dgm:presLayoutVars>
      </dgm:prSet>
      <dgm:spPr/>
    </dgm:pt>
    <dgm:pt modelId="{6F21B85D-FD02-4199-AAC7-97782D616327}" type="pres">
      <dgm:prSet presAssocID="{5E7AB9B1-6B2E-467E-B9DF-2E4FA0868BFB}" presName="descendantText" presStyleLbl="alignAccFollowNode1" presStyleIdx="2" presStyleCnt="3">
        <dgm:presLayoutVars>
          <dgm:bulletEnabled val="1"/>
        </dgm:presLayoutVars>
      </dgm:prSet>
      <dgm:spPr/>
    </dgm:pt>
  </dgm:ptLst>
  <dgm:cxnLst>
    <dgm:cxn modelId="{9CD17435-758F-4702-BDE8-799FA914015A}" srcId="{5E7AB9B1-6B2E-467E-B9DF-2E4FA0868BFB}" destId="{A8D08DA8-07F4-4224-A2DB-00980B167D6E}" srcOrd="0" destOrd="0" parTransId="{6103EEDE-2A9E-4B38-BD0D-B08D4B7ED4F0}" sibTransId="{239C9335-E548-4648-890D-423FC258B30D}"/>
    <dgm:cxn modelId="{7834255B-AFD0-451F-A627-EFDD7F744DE5}" type="presOf" srcId="{5E7AB9B1-6B2E-467E-B9DF-2E4FA0868BFB}" destId="{250018B3-B656-4B4B-8741-FD9C7750E53D}" srcOrd="0" destOrd="0" presId="urn:microsoft.com/office/officeart/2005/8/layout/vList5"/>
    <dgm:cxn modelId="{84F4035F-10BD-45D0-8FB4-F4FADBDC4641}" type="presOf" srcId="{7D8C41DE-9EC3-40A2-90CF-E9ECCBCC7286}" destId="{DC7EB9A1-55C2-4F6F-8519-7224C6F87CF6}" srcOrd="0" destOrd="0" presId="urn:microsoft.com/office/officeart/2005/8/layout/vList5"/>
    <dgm:cxn modelId="{0E8B354E-92BA-4004-A03B-1F54149B2A27}" srcId="{057B52E3-610D-4BCD-A51C-8B4188F92B02}" destId="{BA7A7FD7-E92D-4CC6-B33B-89A20D9E99FC}" srcOrd="1" destOrd="0" parTransId="{1B8754FA-8933-4776-BD3B-AFF1476A29A1}" sibTransId="{5916FFA6-6D7F-4DCA-AB29-01EAC0847642}"/>
    <dgm:cxn modelId="{984E5F6E-024C-435C-87F4-A74155D852F8}" type="presOf" srcId="{057B52E3-610D-4BCD-A51C-8B4188F92B02}" destId="{268D1522-D937-4AB1-B4A7-CF1CEBA3A457}" srcOrd="0" destOrd="0" presId="urn:microsoft.com/office/officeart/2005/8/layout/vList5"/>
    <dgm:cxn modelId="{88C00154-DF03-4DE4-ACD1-C301AD4446C1}" type="presOf" srcId="{C2EAEE35-4BDE-4756-B309-A511CA4B9076}" destId="{5C93062B-3603-418E-946F-352DEAD4C9F9}" srcOrd="0" destOrd="0" presId="urn:microsoft.com/office/officeart/2005/8/layout/vList5"/>
    <dgm:cxn modelId="{D768708A-8D23-446C-A340-A810563ED85A}" type="presOf" srcId="{A8D08DA8-07F4-4224-A2DB-00980B167D6E}" destId="{6F21B85D-FD02-4199-AAC7-97782D616327}" srcOrd="0" destOrd="0" presId="urn:microsoft.com/office/officeart/2005/8/layout/vList5"/>
    <dgm:cxn modelId="{22A16096-579B-4957-9E09-F93DE83F86FE}" srcId="{E12BFC49-573A-4E40-967B-8286EB3B372D}" destId="{C2EAEE35-4BDE-4756-B309-A511CA4B9076}" srcOrd="0" destOrd="0" parTransId="{F7F8E0E6-26E5-44F5-BD75-CC4021DF28CF}" sibTransId="{4403ABBB-BE1F-4CDD-B5B4-9DE6CE20191F}"/>
    <dgm:cxn modelId="{0F9DD5C4-92B0-4BF1-8A4B-57076AC3E9FA}" srcId="{BA7A7FD7-E92D-4CC6-B33B-89A20D9E99FC}" destId="{7D8C41DE-9EC3-40A2-90CF-E9ECCBCC7286}" srcOrd="0" destOrd="0" parTransId="{8DFB54D5-DD49-4C76-A342-77D357D2A293}" sibTransId="{773145CA-2EA6-48EE-8DBD-89C1353B26CE}"/>
    <dgm:cxn modelId="{153CDBC8-7C68-4E8D-984B-2326DCA84612}" type="presOf" srcId="{E12BFC49-573A-4E40-967B-8286EB3B372D}" destId="{8E4350FB-81AC-44E5-AAEC-77C52037F8D7}" srcOrd="0" destOrd="0" presId="urn:microsoft.com/office/officeart/2005/8/layout/vList5"/>
    <dgm:cxn modelId="{2167CFCB-DF8A-4C5B-A20F-F40229BCDF7F}" srcId="{057B52E3-610D-4BCD-A51C-8B4188F92B02}" destId="{5E7AB9B1-6B2E-467E-B9DF-2E4FA0868BFB}" srcOrd="2" destOrd="0" parTransId="{3D273E64-733C-4701-AD36-106E7F1E2D54}" sibTransId="{DA2C0013-6EF5-4D8C-BE04-CDF8991CD168}"/>
    <dgm:cxn modelId="{C8C466E7-AC6F-491B-B709-500DB386FFB2}" type="presOf" srcId="{BA7A7FD7-E92D-4CC6-B33B-89A20D9E99FC}" destId="{D921ACD0-A224-424E-B9B3-EF0DA8DEBE9E}" srcOrd="0" destOrd="0" presId="urn:microsoft.com/office/officeart/2005/8/layout/vList5"/>
    <dgm:cxn modelId="{F50D55F2-13E2-4912-BAAA-A84C65557E84}" srcId="{057B52E3-610D-4BCD-A51C-8B4188F92B02}" destId="{E12BFC49-573A-4E40-967B-8286EB3B372D}" srcOrd="0" destOrd="0" parTransId="{9A1D34D0-3B32-47BA-B52B-6745D0EEE022}" sibTransId="{3983A37A-8098-4434-8EAB-D98F5FCB711E}"/>
    <dgm:cxn modelId="{7858D6EA-DBB1-4DE7-A05D-CC8AAE8C816B}" type="presParOf" srcId="{268D1522-D937-4AB1-B4A7-CF1CEBA3A457}" destId="{02FD4312-ACD6-4287-8376-1CE2E15B9EC7}" srcOrd="0" destOrd="0" presId="urn:microsoft.com/office/officeart/2005/8/layout/vList5"/>
    <dgm:cxn modelId="{CFB8330C-15DB-48B0-B43B-9ABDC3660749}" type="presParOf" srcId="{02FD4312-ACD6-4287-8376-1CE2E15B9EC7}" destId="{8E4350FB-81AC-44E5-AAEC-77C52037F8D7}" srcOrd="0" destOrd="0" presId="urn:microsoft.com/office/officeart/2005/8/layout/vList5"/>
    <dgm:cxn modelId="{62106A0A-4E4A-4C3B-AFC1-F2B46AFEA19E}" type="presParOf" srcId="{02FD4312-ACD6-4287-8376-1CE2E15B9EC7}" destId="{5C93062B-3603-418E-946F-352DEAD4C9F9}" srcOrd="1" destOrd="0" presId="urn:microsoft.com/office/officeart/2005/8/layout/vList5"/>
    <dgm:cxn modelId="{553C66CB-D894-4C2A-A475-0CA8B0BACC00}" type="presParOf" srcId="{268D1522-D937-4AB1-B4A7-CF1CEBA3A457}" destId="{58FCDCAC-049B-445B-960A-72B2024AE07B}" srcOrd="1" destOrd="0" presId="urn:microsoft.com/office/officeart/2005/8/layout/vList5"/>
    <dgm:cxn modelId="{09ED61F7-019C-472E-B622-B2F43D41D997}" type="presParOf" srcId="{268D1522-D937-4AB1-B4A7-CF1CEBA3A457}" destId="{8CAB7F00-9B80-4CD4-8CC7-34D555B5ABB0}" srcOrd="2" destOrd="0" presId="urn:microsoft.com/office/officeart/2005/8/layout/vList5"/>
    <dgm:cxn modelId="{2058B0C8-CA79-4BF6-AE11-19DCB2DF8334}" type="presParOf" srcId="{8CAB7F00-9B80-4CD4-8CC7-34D555B5ABB0}" destId="{D921ACD0-A224-424E-B9B3-EF0DA8DEBE9E}" srcOrd="0" destOrd="0" presId="urn:microsoft.com/office/officeart/2005/8/layout/vList5"/>
    <dgm:cxn modelId="{2809D6F5-F466-450F-BCE1-2E085635B425}" type="presParOf" srcId="{8CAB7F00-9B80-4CD4-8CC7-34D555B5ABB0}" destId="{DC7EB9A1-55C2-4F6F-8519-7224C6F87CF6}" srcOrd="1" destOrd="0" presId="urn:microsoft.com/office/officeart/2005/8/layout/vList5"/>
    <dgm:cxn modelId="{12D4478E-B79E-4879-ACE5-4F9229ED6726}" type="presParOf" srcId="{268D1522-D937-4AB1-B4A7-CF1CEBA3A457}" destId="{B84DC855-D28C-4246-97EB-54DBE89CEE9B}" srcOrd="3" destOrd="0" presId="urn:microsoft.com/office/officeart/2005/8/layout/vList5"/>
    <dgm:cxn modelId="{09A1B4DB-74BF-4753-8FD7-48129EE541CA}" type="presParOf" srcId="{268D1522-D937-4AB1-B4A7-CF1CEBA3A457}" destId="{8A7547E7-A439-4DFD-B28F-467F54D66763}" srcOrd="4" destOrd="0" presId="urn:microsoft.com/office/officeart/2005/8/layout/vList5"/>
    <dgm:cxn modelId="{CAB1BD5A-853C-4019-B4F1-BE4E90905CD4}" type="presParOf" srcId="{8A7547E7-A439-4DFD-B28F-467F54D66763}" destId="{250018B3-B656-4B4B-8741-FD9C7750E53D}" srcOrd="0" destOrd="0" presId="urn:microsoft.com/office/officeart/2005/8/layout/vList5"/>
    <dgm:cxn modelId="{36DEC7ED-5524-4EC1-83B9-05325979C4EF}" type="presParOf" srcId="{8A7547E7-A439-4DFD-B28F-467F54D66763}" destId="{6F21B85D-FD02-4199-AAC7-97782D61632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06830C0-6145-423D-B9A7-057E058D0BA8}" type="doc">
      <dgm:prSet loTypeId="urn:microsoft.com/office/officeart/2005/8/layout/hierarchy1" loCatId="hierarchy" qsTypeId="urn:microsoft.com/office/officeart/2005/8/quickstyle/simple4" qsCatId="simple" csTypeId="urn:microsoft.com/office/officeart/2005/8/colors/colorful2" csCatId="colorful"/>
      <dgm:spPr/>
      <dgm:t>
        <a:bodyPr/>
        <a:lstStyle/>
        <a:p>
          <a:endParaRPr lang="en-US"/>
        </a:p>
      </dgm:t>
    </dgm:pt>
    <dgm:pt modelId="{27B5C5CE-1C05-428F-9B6A-FDAF03DCE65B}">
      <dgm:prSet/>
      <dgm:spPr/>
      <dgm:t>
        <a:bodyPr/>
        <a:lstStyle/>
        <a:p>
          <a:r>
            <a:rPr lang="en-US"/>
            <a:t>Compared to students who do not participate in dual enrollment, MUS DE students outperform their peers in:</a:t>
          </a:r>
        </a:p>
      </dgm:t>
    </dgm:pt>
    <dgm:pt modelId="{D5901A87-2BFF-4670-8768-18BABB609543}" type="parTrans" cxnId="{3CD4EBC6-9638-4F30-A6CB-EDEFA0D08731}">
      <dgm:prSet/>
      <dgm:spPr/>
      <dgm:t>
        <a:bodyPr/>
        <a:lstStyle/>
        <a:p>
          <a:endParaRPr lang="en-US"/>
        </a:p>
      </dgm:t>
    </dgm:pt>
    <dgm:pt modelId="{F97229BA-BE16-4593-A64F-5C1229F0A022}" type="sibTrans" cxnId="{3CD4EBC6-9638-4F30-A6CB-EDEFA0D08731}">
      <dgm:prSet/>
      <dgm:spPr/>
      <dgm:t>
        <a:bodyPr/>
        <a:lstStyle/>
        <a:p>
          <a:endParaRPr lang="en-US"/>
        </a:p>
      </dgm:t>
    </dgm:pt>
    <dgm:pt modelId="{898145BB-6208-4727-8C48-BBBB56B0993B}">
      <dgm:prSet/>
      <dgm:spPr/>
      <dgm:t>
        <a:bodyPr/>
        <a:lstStyle/>
        <a:p>
          <a:r>
            <a:rPr lang="en-US" b="1"/>
            <a:t>Retention: </a:t>
          </a:r>
          <a:r>
            <a:rPr lang="en-US"/>
            <a:t>16% higher rate of first-year college retention (84% DE, 68% non-DE)</a:t>
          </a:r>
        </a:p>
      </dgm:t>
    </dgm:pt>
    <dgm:pt modelId="{3585085A-C2C7-422E-BBFC-8DA54D015434}" type="parTrans" cxnId="{6DD4928C-B334-445E-9242-585C058D6B23}">
      <dgm:prSet/>
      <dgm:spPr/>
      <dgm:t>
        <a:bodyPr/>
        <a:lstStyle/>
        <a:p>
          <a:endParaRPr lang="en-US"/>
        </a:p>
      </dgm:t>
    </dgm:pt>
    <dgm:pt modelId="{7D4F9D1C-F95C-4223-B003-EA9989D61A5B}" type="sibTrans" cxnId="{6DD4928C-B334-445E-9242-585C058D6B23}">
      <dgm:prSet/>
      <dgm:spPr/>
      <dgm:t>
        <a:bodyPr/>
        <a:lstStyle/>
        <a:p>
          <a:endParaRPr lang="en-US"/>
        </a:p>
      </dgm:t>
    </dgm:pt>
    <dgm:pt modelId="{5B870312-101D-430A-B746-2D8A415BC093}">
      <dgm:prSet/>
      <dgm:spPr/>
      <dgm:t>
        <a:bodyPr/>
        <a:lstStyle/>
        <a:p>
          <a:r>
            <a:rPr lang="en-US" b="1"/>
            <a:t>GPAs: </a:t>
          </a:r>
          <a:r>
            <a:rPr lang="en-US"/>
            <a:t>Higher college freshman GPAs (3.1 DE, 2.8 non-DE)</a:t>
          </a:r>
        </a:p>
      </dgm:t>
    </dgm:pt>
    <dgm:pt modelId="{B88008A7-96FB-4424-9FD3-0363B5B0D430}" type="parTrans" cxnId="{0AAE5CA6-E40F-4CA1-8E8A-5A4171595F13}">
      <dgm:prSet/>
      <dgm:spPr/>
      <dgm:t>
        <a:bodyPr/>
        <a:lstStyle/>
        <a:p>
          <a:endParaRPr lang="en-US"/>
        </a:p>
      </dgm:t>
    </dgm:pt>
    <dgm:pt modelId="{B5456C64-7CAC-40D7-B588-6F375ADA6FA6}" type="sibTrans" cxnId="{0AAE5CA6-E40F-4CA1-8E8A-5A4171595F13}">
      <dgm:prSet/>
      <dgm:spPr/>
      <dgm:t>
        <a:bodyPr/>
        <a:lstStyle/>
        <a:p>
          <a:endParaRPr lang="en-US"/>
        </a:p>
      </dgm:t>
    </dgm:pt>
    <dgm:pt modelId="{BE58CEB6-9382-4372-BA91-596F251537DF}">
      <dgm:prSet/>
      <dgm:spPr/>
      <dgm:t>
        <a:bodyPr/>
        <a:lstStyle/>
        <a:p>
          <a:r>
            <a:rPr lang="en-US" b="1"/>
            <a:t>Credits: </a:t>
          </a:r>
          <a:r>
            <a:rPr lang="en-US"/>
            <a:t>More credits earned in first year of college</a:t>
          </a:r>
        </a:p>
      </dgm:t>
    </dgm:pt>
    <dgm:pt modelId="{17A93C32-E2B1-4A60-93BD-90F166B45B2C}" type="parTrans" cxnId="{31E7ED9F-527F-4A95-9227-6E13DB3FE8BB}">
      <dgm:prSet/>
      <dgm:spPr/>
      <dgm:t>
        <a:bodyPr/>
        <a:lstStyle/>
        <a:p>
          <a:endParaRPr lang="en-US"/>
        </a:p>
      </dgm:t>
    </dgm:pt>
    <dgm:pt modelId="{38D45536-4521-4601-9C63-3565E6C1D305}" type="sibTrans" cxnId="{31E7ED9F-527F-4A95-9227-6E13DB3FE8BB}">
      <dgm:prSet/>
      <dgm:spPr/>
      <dgm:t>
        <a:bodyPr/>
        <a:lstStyle/>
        <a:p>
          <a:endParaRPr lang="en-US"/>
        </a:p>
      </dgm:t>
    </dgm:pt>
    <dgm:pt modelId="{099886FB-182A-451E-A3A9-161D5A94EC74}" type="pres">
      <dgm:prSet presAssocID="{B06830C0-6145-423D-B9A7-057E058D0BA8}" presName="hierChild1" presStyleCnt="0">
        <dgm:presLayoutVars>
          <dgm:chPref val="1"/>
          <dgm:dir/>
          <dgm:animOne val="branch"/>
          <dgm:animLvl val="lvl"/>
          <dgm:resizeHandles/>
        </dgm:presLayoutVars>
      </dgm:prSet>
      <dgm:spPr/>
    </dgm:pt>
    <dgm:pt modelId="{9767F671-73EF-4B39-A2C7-54ADD29B54AF}" type="pres">
      <dgm:prSet presAssocID="{27B5C5CE-1C05-428F-9B6A-FDAF03DCE65B}" presName="hierRoot1" presStyleCnt="0"/>
      <dgm:spPr/>
    </dgm:pt>
    <dgm:pt modelId="{AB059A93-B857-4703-9C9E-2829DE31D2E0}" type="pres">
      <dgm:prSet presAssocID="{27B5C5CE-1C05-428F-9B6A-FDAF03DCE65B}" presName="composite" presStyleCnt="0"/>
      <dgm:spPr/>
    </dgm:pt>
    <dgm:pt modelId="{9F888BF6-539A-4E2D-A4C5-301DBE1E13AE}" type="pres">
      <dgm:prSet presAssocID="{27B5C5CE-1C05-428F-9B6A-FDAF03DCE65B}" presName="background" presStyleLbl="node0" presStyleIdx="0" presStyleCnt="1"/>
      <dgm:spPr/>
    </dgm:pt>
    <dgm:pt modelId="{7C0C639C-0A41-463F-A7CF-93005BD5C746}" type="pres">
      <dgm:prSet presAssocID="{27B5C5CE-1C05-428F-9B6A-FDAF03DCE65B}" presName="text" presStyleLbl="fgAcc0" presStyleIdx="0" presStyleCnt="1">
        <dgm:presLayoutVars>
          <dgm:chPref val="3"/>
        </dgm:presLayoutVars>
      </dgm:prSet>
      <dgm:spPr/>
    </dgm:pt>
    <dgm:pt modelId="{A0AE42DA-85C4-4F04-A318-B9D5EECEA3FA}" type="pres">
      <dgm:prSet presAssocID="{27B5C5CE-1C05-428F-9B6A-FDAF03DCE65B}" presName="hierChild2" presStyleCnt="0"/>
      <dgm:spPr/>
    </dgm:pt>
    <dgm:pt modelId="{1046E2FC-9F18-45EE-9578-59DDE9462676}" type="pres">
      <dgm:prSet presAssocID="{3585085A-C2C7-422E-BBFC-8DA54D015434}" presName="Name10" presStyleLbl="parChTrans1D2" presStyleIdx="0" presStyleCnt="3"/>
      <dgm:spPr/>
    </dgm:pt>
    <dgm:pt modelId="{B5BD7B31-CB87-45A1-9A54-5F65AA93C5C6}" type="pres">
      <dgm:prSet presAssocID="{898145BB-6208-4727-8C48-BBBB56B0993B}" presName="hierRoot2" presStyleCnt="0"/>
      <dgm:spPr/>
    </dgm:pt>
    <dgm:pt modelId="{EFC5A789-73A0-472F-B24A-0F919EEBA430}" type="pres">
      <dgm:prSet presAssocID="{898145BB-6208-4727-8C48-BBBB56B0993B}" presName="composite2" presStyleCnt="0"/>
      <dgm:spPr/>
    </dgm:pt>
    <dgm:pt modelId="{98AAB836-FDE9-4C28-9454-D201280068E6}" type="pres">
      <dgm:prSet presAssocID="{898145BB-6208-4727-8C48-BBBB56B0993B}" presName="background2" presStyleLbl="node2" presStyleIdx="0" presStyleCnt="3"/>
      <dgm:spPr/>
    </dgm:pt>
    <dgm:pt modelId="{66AC366D-A10A-4CF8-AAAC-15D39DB1AA28}" type="pres">
      <dgm:prSet presAssocID="{898145BB-6208-4727-8C48-BBBB56B0993B}" presName="text2" presStyleLbl="fgAcc2" presStyleIdx="0" presStyleCnt="3">
        <dgm:presLayoutVars>
          <dgm:chPref val="3"/>
        </dgm:presLayoutVars>
      </dgm:prSet>
      <dgm:spPr/>
    </dgm:pt>
    <dgm:pt modelId="{B5A77E59-7190-45F3-92A2-8C743FB61B3E}" type="pres">
      <dgm:prSet presAssocID="{898145BB-6208-4727-8C48-BBBB56B0993B}" presName="hierChild3" presStyleCnt="0"/>
      <dgm:spPr/>
    </dgm:pt>
    <dgm:pt modelId="{75F912C9-45AD-4E92-9E3C-7D920304C0A6}" type="pres">
      <dgm:prSet presAssocID="{B88008A7-96FB-4424-9FD3-0363B5B0D430}" presName="Name10" presStyleLbl="parChTrans1D2" presStyleIdx="1" presStyleCnt="3"/>
      <dgm:spPr/>
    </dgm:pt>
    <dgm:pt modelId="{4E70B49C-2061-4289-9EC0-FCCE6A3B56AA}" type="pres">
      <dgm:prSet presAssocID="{5B870312-101D-430A-B746-2D8A415BC093}" presName="hierRoot2" presStyleCnt="0"/>
      <dgm:spPr/>
    </dgm:pt>
    <dgm:pt modelId="{519B90FF-142A-4C86-9678-44EB98636E0D}" type="pres">
      <dgm:prSet presAssocID="{5B870312-101D-430A-B746-2D8A415BC093}" presName="composite2" presStyleCnt="0"/>
      <dgm:spPr/>
    </dgm:pt>
    <dgm:pt modelId="{44C7824A-A98D-4F15-BCAC-B209356D7240}" type="pres">
      <dgm:prSet presAssocID="{5B870312-101D-430A-B746-2D8A415BC093}" presName="background2" presStyleLbl="node2" presStyleIdx="1" presStyleCnt="3"/>
      <dgm:spPr/>
    </dgm:pt>
    <dgm:pt modelId="{9B23CEE0-3442-40DD-AFD0-146AA7A8912F}" type="pres">
      <dgm:prSet presAssocID="{5B870312-101D-430A-B746-2D8A415BC093}" presName="text2" presStyleLbl="fgAcc2" presStyleIdx="1" presStyleCnt="3">
        <dgm:presLayoutVars>
          <dgm:chPref val="3"/>
        </dgm:presLayoutVars>
      </dgm:prSet>
      <dgm:spPr/>
    </dgm:pt>
    <dgm:pt modelId="{F3205AB5-CA66-4FE2-A23F-BEDD12B09745}" type="pres">
      <dgm:prSet presAssocID="{5B870312-101D-430A-B746-2D8A415BC093}" presName="hierChild3" presStyleCnt="0"/>
      <dgm:spPr/>
    </dgm:pt>
    <dgm:pt modelId="{DAE43E96-9D76-4B78-A401-1A6364370C24}" type="pres">
      <dgm:prSet presAssocID="{17A93C32-E2B1-4A60-93BD-90F166B45B2C}" presName="Name10" presStyleLbl="parChTrans1D2" presStyleIdx="2" presStyleCnt="3"/>
      <dgm:spPr/>
    </dgm:pt>
    <dgm:pt modelId="{06B314AD-FFCA-4492-B419-FD86E70184CF}" type="pres">
      <dgm:prSet presAssocID="{BE58CEB6-9382-4372-BA91-596F251537DF}" presName="hierRoot2" presStyleCnt="0"/>
      <dgm:spPr/>
    </dgm:pt>
    <dgm:pt modelId="{A2BC821C-D18F-4B07-B6D9-F73C74B95F81}" type="pres">
      <dgm:prSet presAssocID="{BE58CEB6-9382-4372-BA91-596F251537DF}" presName="composite2" presStyleCnt="0"/>
      <dgm:spPr/>
    </dgm:pt>
    <dgm:pt modelId="{96F1A5BE-97D6-4F37-9ACB-B9FDCFDB4C3A}" type="pres">
      <dgm:prSet presAssocID="{BE58CEB6-9382-4372-BA91-596F251537DF}" presName="background2" presStyleLbl="node2" presStyleIdx="2" presStyleCnt="3"/>
      <dgm:spPr/>
    </dgm:pt>
    <dgm:pt modelId="{35FDBB4E-6A12-4532-A48D-795C925B627A}" type="pres">
      <dgm:prSet presAssocID="{BE58CEB6-9382-4372-BA91-596F251537DF}" presName="text2" presStyleLbl="fgAcc2" presStyleIdx="2" presStyleCnt="3">
        <dgm:presLayoutVars>
          <dgm:chPref val="3"/>
        </dgm:presLayoutVars>
      </dgm:prSet>
      <dgm:spPr/>
    </dgm:pt>
    <dgm:pt modelId="{03F78CC7-1BF2-473E-B7A2-ECF026D35252}" type="pres">
      <dgm:prSet presAssocID="{BE58CEB6-9382-4372-BA91-596F251537DF}" presName="hierChild3" presStyleCnt="0"/>
      <dgm:spPr/>
    </dgm:pt>
  </dgm:ptLst>
  <dgm:cxnLst>
    <dgm:cxn modelId="{1A12D676-B4BB-47B8-AE4C-CD5793767458}" type="presOf" srcId="{17A93C32-E2B1-4A60-93BD-90F166B45B2C}" destId="{DAE43E96-9D76-4B78-A401-1A6364370C24}" srcOrd="0" destOrd="0" presId="urn:microsoft.com/office/officeart/2005/8/layout/hierarchy1"/>
    <dgm:cxn modelId="{31D12A77-BFF6-4B09-BD60-56593F0B5E78}" type="presOf" srcId="{898145BB-6208-4727-8C48-BBBB56B0993B}" destId="{66AC366D-A10A-4CF8-AAAC-15D39DB1AA28}" srcOrd="0" destOrd="0" presId="urn:microsoft.com/office/officeart/2005/8/layout/hierarchy1"/>
    <dgm:cxn modelId="{C7B13177-1C52-44E5-B4FE-6945AFABE0D2}" type="presOf" srcId="{B88008A7-96FB-4424-9FD3-0363B5B0D430}" destId="{75F912C9-45AD-4E92-9E3C-7D920304C0A6}" srcOrd="0" destOrd="0" presId="urn:microsoft.com/office/officeart/2005/8/layout/hierarchy1"/>
    <dgm:cxn modelId="{FD354381-0763-4E18-8146-91127629554B}" type="presOf" srcId="{27B5C5CE-1C05-428F-9B6A-FDAF03DCE65B}" destId="{7C0C639C-0A41-463F-A7CF-93005BD5C746}" srcOrd="0" destOrd="0" presId="urn:microsoft.com/office/officeart/2005/8/layout/hierarchy1"/>
    <dgm:cxn modelId="{8E317081-9506-414D-994B-D119AB31AC03}" type="presOf" srcId="{BE58CEB6-9382-4372-BA91-596F251537DF}" destId="{35FDBB4E-6A12-4532-A48D-795C925B627A}" srcOrd="0" destOrd="0" presId="urn:microsoft.com/office/officeart/2005/8/layout/hierarchy1"/>
    <dgm:cxn modelId="{6DD4928C-B334-445E-9242-585C058D6B23}" srcId="{27B5C5CE-1C05-428F-9B6A-FDAF03DCE65B}" destId="{898145BB-6208-4727-8C48-BBBB56B0993B}" srcOrd="0" destOrd="0" parTransId="{3585085A-C2C7-422E-BBFC-8DA54D015434}" sibTransId="{7D4F9D1C-F95C-4223-B003-EA9989D61A5B}"/>
    <dgm:cxn modelId="{134C6295-F7D7-475A-BFD1-B4C1CA4DCDBB}" type="presOf" srcId="{3585085A-C2C7-422E-BBFC-8DA54D015434}" destId="{1046E2FC-9F18-45EE-9578-59DDE9462676}" srcOrd="0" destOrd="0" presId="urn:microsoft.com/office/officeart/2005/8/layout/hierarchy1"/>
    <dgm:cxn modelId="{31E7ED9F-527F-4A95-9227-6E13DB3FE8BB}" srcId="{27B5C5CE-1C05-428F-9B6A-FDAF03DCE65B}" destId="{BE58CEB6-9382-4372-BA91-596F251537DF}" srcOrd="2" destOrd="0" parTransId="{17A93C32-E2B1-4A60-93BD-90F166B45B2C}" sibTransId="{38D45536-4521-4601-9C63-3565E6C1D305}"/>
    <dgm:cxn modelId="{0AAE5CA6-E40F-4CA1-8E8A-5A4171595F13}" srcId="{27B5C5CE-1C05-428F-9B6A-FDAF03DCE65B}" destId="{5B870312-101D-430A-B746-2D8A415BC093}" srcOrd="1" destOrd="0" parTransId="{B88008A7-96FB-4424-9FD3-0363B5B0D430}" sibTransId="{B5456C64-7CAC-40D7-B588-6F375ADA6FA6}"/>
    <dgm:cxn modelId="{3CD4EBC6-9638-4F30-A6CB-EDEFA0D08731}" srcId="{B06830C0-6145-423D-B9A7-057E058D0BA8}" destId="{27B5C5CE-1C05-428F-9B6A-FDAF03DCE65B}" srcOrd="0" destOrd="0" parTransId="{D5901A87-2BFF-4670-8768-18BABB609543}" sibTransId="{F97229BA-BE16-4593-A64F-5C1229F0A022}"/>
    <dgm:cxn modelId="{F58492C9-3F09-4DB6-8196-1580FDF7914B}" type="presOf" srcId="{B06830C0-6145-423D-B9A7-057E058D0BA8}" destId="{099886FB-182A-451E-A3A9-161D5A94EC74}" srcOrd="0" destOrd="0" presId="urn:microsoft.com/office/officeart/2005/8/layout/hierarchy1"/>
    <dgm:cxn modelId="{E1B769DA-C0DB-4DD1-B053-BE02061126C0}" type="presOf" srcId="{5B870312-101D-430A-B746-2D8A415BC093}" destId="{9B23CEE0-3442-40DD-AFD0-146AA7A8912F}" srcOrd="0" destOrd="0" presId="urn:microsoft.com/office/officeart/2005/8/layout/hierarchy1"/>
    <dgm:cxn modelId="{5F1843F4-EDFD-4ED1-A5A3-9DF87475541C}" type="presParOf" srcId="{099886FB-182A-451E-A3A9-161D5A94EC74}" destId="{9767F671-73EF-4B39-A2C7-54ADD29B54AF}" srcOrd="0" destOrd="0" presId="urn:microsoft.com/office/officeart/2005/8/layout/hierarchy1"/>
    <dgm:cxn modelId="{445D7961-E0B4-4E15-A8FD-1CB75D2913B6}" type="presParOf" srcId="{9767F671-73EF-4B39-A2C7-54ADD29B54AF}" destId="{AB059A93-B857-4703-9C9E-2829DE31D2E0}" srcOrd="0" destOrd="0" presId="urn:microsoft.com/office/officeart/2005/8/layout/hierarchy1"/>
    <dgm:cxn modelId="{1A7B1288-8B93-4558-84DF-2FFE7B14CC26}" type="presParOf" srcId="{AB059A93-B857-4703-9C9E-2829DE31D2E0}" destId="{9F888BF6-539A-4E2D-A4C5-301DBE1E13AE}" srcOrd="0" destOrd="0" presId="urn:microsoft.com/office/officeart/2005/8/layout/hierarchy1"/>
    <dgm:cxn modelId="{E6313790-BEF4-43FC-8462-CEA10F4098DF}" type="presParOf" srcId="{AB059A93-B857-4703-9C9E-2829DE31D2E0}" destId="{7C0C639C-0A41-463F-A7CF-93005BD5C746}" srcOrd="1" destOrd="0" presId="urn:microsoft.com/office/officeart/2005/8/layout/hierarchy1"/>
    <dgm:cxn modelId="{1F2AAA1A-30AD-4F63-B4F4-B5506579097D}" type="presParOf" srcId="{9767F671-73EF-4B39-A2C7-54ADD29B54AF}" destId="{A0AE42DA-85C4-4F04-A318-B9D5EECEA3FA}" srcOrd="1" destOrd="0" presId="urn:microsoft.com/office/officeart/2005/8/layout/hierarchy1"/>
    <dgm:cxn modelId="{B35E1E2F-5413-4C49-8DA8-FD4292112433}" type="presParOf" srcId="{A0AE42DA-85C4-4F04-A318-B9D5EECEA3FA}" destId="{1046E2FC-9F18-45EE-9578-59DDE9462676}" srcOrd="0" destOrd="0" presId="urn:microsoft.com/office/officeart/2005/8/layout/hierarchy1"/>
    <dgm:cxn modelId="{8A14003E-0CA9-4C0C-BE61-918FC92EAA6B}" type="presParOf" srcId="{A0AE42DA-85C4-4F04-A318-B9D5EECEA3FA}" destId="{B5BD7B31-CB87-45A1-9A54-5F65AA93C5C6}" srcOrd="1" destOrd="0" presId="urn:microsoft.com/office/officeart/2005/8/layout/hierarchy1"/>
    <dgm:cxn modelId="{F08D9E43-EAAB-4FFF-A3E4-60F4386155C5}" type="presParOf" srcId="{B5BD7B31-CB87-45A1-9A54-5F65AA93C5C6}" destId="{EFC5A789-73A0-472F-B24A-0F919EEBA430}" srcOrd="0" destOrd="0" presId="urn:microsoft.com/office/officeart/2005/8/layout/hierarchy1"/>
    <dgm:cxn modelId="{891C9682-B948-45FB-8AA7-A3953AA627E3}" type="presParOf" srcId="{EFC5A789-73A0-472F-B24A-0F919EEBA430}" destId="{98AAB836-FDE9-4C28-9454-D201280068E6}" srcOrd="0" destOrd="0" presId="urn:microsoft.com/office/officeart/2005/8/layout/hierarchy1"/>
    <dgm:cxn modelId="{F58155A5-BF29-48D6-9E16-957AD335DF1D}" type="presParOf" srcId="{EFC5A789-73A0-472F-B24A-0F919EEBA430}" destId="{66AC366D-A10A-4CF8-AAAC-15D39DB1AA28}" srcOrd="1" destOrd="0" presId="urn:microsoft.com/office/officeart/2005/8/layout/hierarchy1"/>
    <dgm:cxn modelId="{90A2984C-6AC0-4EFD-B2A2-30CD8E9B4DFF}" type="presParOf" srcId="{B5BD7B31-CB87-45A1-9A54-5F65AA93C5C6}" destId="{B5A77E59-7190-45F3-92A2-8C743FB61B3E}" srcOrd="1" destOrd="0" presId="urn:microsoft.com/office/officeart/2005/8/layout/hierarchy1"/>
    <dgm:cxn modelId="{D5AFF18C-A6A6-4278-B0A3-866FDA654657}" type="presParOf" srcId="{A0AE42DA-85C4-4F04-A318-B9D5EECEA3FA}" destId="{75F912C9-45AD-4E92-9E3C-7D920304C0A6}" srcOrd="2" destOrd="0" presId="urn:microsoft.com/office/officeart/2005/8/layout/hierarchy1"/>
    <dgm:cxn modelId="{22E8E9A5-474D-4E94-8665-808732400B2F}" type="presParOf" srcId="{A0AE42DA-85C4-4F04-A318-B9D5EECEA3FA}" destId="{4E70B49C-2061-4289-9EC0-FCCE6A3B56AA}" srcOrd="3" destOrd="0" presId="urn:microsoft.com/office/officeart/2005/8/layout/hierarchy1"/>
    <dgm:cxn modelId="{FABDEBA8-A73E-42B1-B6A7-5358A9CC745B}" type="presParOf" srcId="{4E70B49C-2061-4289-9EC0-FCCE6A3B56AA}" destId="{519B90FF-142A-4C86-9678-44EB98636E0D}" srcOrd="0" destOrd="0" presId="urn:microsoft.com/office/officeart/2005/8/layout/hierarchy1"/>
    <dgm:cxn modelId="{617B6D69-0E67-40A9-98AD-2BD7918EC47C}" type="presParOf" srcId="{519B90FF-142A-4C86-9678-44EB98636E0D}" destId="{44C7824A-A98D-4F15-BCAC-B209356D7240}" srcOrd="0" destOrd="0" presId="urn:microsoft.com/office/officeart/2005/8/layout/hierarchy1"/>
    <dgm:cxn modelId="{E78D049E-BFD9-4D8A-AE9D-B45336DDC436}" type="presParOf" srcId="{519B90FF-142A-4C86-9678-44EB98636E0D}" destId="{9B23CEE0-3442-40DD-AFD0-146AA7A8912F}" srcOrd="1" destOrd="0" presId="urn:microsoft.com/office/officeart/2005/8/layout/hierarchy1"/>
    <dgm:cxn modelId="{399A0800-A5F2-4A6A-AAE3-E42A0DB2EAC6}" type="presParOf" srcId="{4E70B49C-2061-4289-9EC0-FCCE6A3B56AA}" destId="{F3205AB5-CA66-4FE2-A23F-BEDD12B09745}" srcOrd="1" destOrd="0" presId="urn:microsoft.com/office/officeart/2005/8/layout/hierarchy1"/>
    <dgm:cxn modelId="{B166A530-5BF7-4401-940D-E95A8C9B808C}" type="presParOf" srcId="{A0AE42DA-85C4-4F04-A318-B9D5EECEA3FA}" destId="{DAE43E96-9D76-4B78-A401-1A6364370C24}" srcOrd="4" destOrd="0" presId="urn:microsoft.com/office/officeart/2005/8/layout/hierarchy1"/>
    <dgm:cxn modelId="{88894EF6-450E-4C4B-BEF8-6935AB972837}" type="presParOf" srcId="{A0AE42DA-85C4-4F04-A318-B9D5EECEA3FA}" destId="{06B314AD-FFCA-4492-B419-FD86E70184CF}" srcOrd="5" destOrd="0" presId="urn:microsoft.com/office/officeart/2005/8/layout/hierarchy1"/>
    <dgm:cxn modelId="{1422D1C6-A449-4ADD-9A21-79F5B93B1882}" type="presParOf" srcId="{06B314AD-FFCA-4492-B419-FD86E70184CF}" destId="{A2BC821C-D18F-4B07-B6D9-F73C74B95F81}" srcOrd="0" destOrd="0" presId="urn:microsoft.com/office/officeart/2005/8/layout/hierarchy1"/>
    <dgm:cxn modelId="{741165BC-E2AF-4989-8B44-010F17E249DE}" type="presParOf" srcId="{A2BC821C-D18F-4B07-B6D9-F73C74B95F81}" destId="{96F1A5BE-97D6-4F37-9ACB-B9FDCFDB4C3A}" srcOrd="0" destOrd="0" presId="urn:microsoft.com/office/officeart/2005/8/layout/hierarchy1"/>
    <dgm:cxn modelId="{64B0EB53-5BCC-4E73-81F3-47FED7B3A7BD}" type="presParOf" srcId="{A2BC821C-D18F-4B07-B6D9-F73C74B95F81}" destId="{35FDBB4E-6A12-4532-A48D-795C925B627A}" srcOrd="1" destOrd="0" presId="urn:microsoft.com/office/officeart/2005/8/layout/hierarchy1"/>
    <dgm:cxn modelId="{2749B5AC-0343-4D09-91C5-CFB912327116}" type="presParOf" srcId="{06B314AD-FFCA-4492-B419-FD86E70184CF}" destId="{03F78CC7-1BF2-473E-B7A2-ECF026D3525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7ABCA25-4B81-4282-99B3-8BB737BB04DC}" type="doc">
      <dgm:prSet loTypeId="urn:microsoft.com/office/officeart/2016/7/layout/VerticalSolidActionList" loCatId="List" qsTypeId="urn:microsoft.com/office/officeart/2005/8/quickstyle/simple4" qsCatId="simple" csTypeId="urn:microsoft.com/office/officeart/2005/8/colors/accent1_2" csCatId="accent1" phldr="1"/>
      <dgm:spPr/>
      <dgm:t>
        <a:bodyPr/>
        <a:lstStyle/>
        <a:p>
          <a:endParaRPr lang="en-US"/>
        </a:p>
      </dgm:t>
    </dgm:pt>
    <dgm:pt modelId="{06BD15EE-2666-4E02-B4DA-7DC621E37A5A}">
      <dgm:prSet custT="1"/>
      <dgm:spPr/>
      <dgm:t>
        <a:bodyPr/>
        <a:lstStyle/>
        <a:p>
          <a:r>
            <a:rPr lang="en-US" sz="1600" dirty="0"/>
            <a:t>Training</a:t>
          </a:r>
        </a:p>
      </dgm:t>
    </dgm:pt>
    <dgm:pt modelId="{B27CBA55-B3D7-420F-9412-0CD14C2F4BC3}" type="parTrans" cxnId="{EC50FF77-3353-4A84-B951-CF88DE3F98BB}">
      <dgm:prSet/>
      <dgm:spPr/>
      <dgm:t>
        <a:bodyPr/>
        <a:lstStyle/>
        <a:p>
          <a:endParaRPr lang="en-US" sz="2000"/>
        </a:p>
      </dgm:t>
    </dgm:pt>
    <dgm:pt modelId="{DBB0B4EF-DB6E-49E4-ACF1-E8E611BB0BAA}" type="sibTrans" cxnId="{EC50FF77-3353-4A84-B951-CF88DE3F98BB}">
      <dgm:prSet/>
      <dgm:spPr/>
      <dgm:t>
        <a:bodyPr/>
        <a:lstStyle/>
        <a:p>
          <a:endParaRPr lang="en-US" sz="2000"/>
        </a:p>
      </dgm:t>
    </dgm:pt>
    <dgm:pt modelId="{656E9E15-4267-4C79-8C91-27C0CF8E5794}">
      <dgm:prSet custT="1"/>
      <dgm:spPr/>
      <dgm:t>
        <a:bodyPr/>
        <a:lstStyle/>
        <a:p>
          <a:r>
            <a:rPr lang="en-US" sz="1200" dirty="0"/>
            <a:t>Attend any required concurrent teacher training at GFC MSU; contact us about any questions/concerns you may have prior to the class starting.</a:t>
          </a:r>
        </a:p>
      </dgm:t>
    </dgm:pt>
    <dgm:pt modelId="{2344B896-E3D3-41B7-8B51-71762658C801}" type="parTrans" cxnId="{58666E57-AE80-443A-801B-D2CF802AACF3}">
      <dgm:prSet/>
      <dgm:spPr/>
      <dgm:t>
        <a:bodyPr/>
        <a:lstStyle/>
        <a:p>
          <a:endParaRPr lang="en-US" sz="2000"/>
        </a:p>
      </dgm:t>
    </dgm:pt>
    <dgm:pt modelId="{27D06E2D-37D5-421F-96D5-E74A089E6148}" type="sibTrans" cxnId="{58666E57-AE80-443A-801B-D2CF802AACF3}">
      <dgm:prSet/>
      <dgm:spPr/>
      <dgm:t>
        <a:bodyPr/>
        <a:lstStyle/>
        <a:p>
          <a:endParaRPr lang="en-US" sz="2000"/>
        </a:p>
      </dgm:t>
    </dgm:pt>
    <dgm:pt modelId="{6876BF4B-48AD-4CEF-8453-8C1A2CFBE295}">
      <dgm:prSet custT="1"/>
      <dgm:spPr/>
      <dgm:t>
        <a:bodyPr/>
        <a:lstStyle/>
        <a:p>
          <a:r>
            <a:rPr lang="en-US" sz="1600" dirty="0"/>
            <a:t>LOA</a:t>
          </a:r>
        </a:p>
      </dgm:t>
    </dgm:pt>
    <dgm:pt modelId="{FBFFC61A-50F3-4B27-A2AC-9DA2AEC242AF}" type="parTrans" cxnId="{2F9EC903-DC33-4236-A9FA-F20FCF71A9E5}">
      <dgm:prSet/>
      <dgm:spPr/>
      <dgm:t>
        <a:bodyPr/>
        <a:lstStyle/>
        <a:p>
          <a:endParaRPr lang="en-US" sz="2000"/>
        </a:p>
      </dgm:t>
    </dgm:pt>
    <dgm:pt modelId="{0DD45C0C-3F32-41C6-99BD-FC6503D8693A}" type="sibTrans" cxnId="{2F9EC903-DC33-4236-A9FA-F20FCF71A9E5}">
      <dgm:prSet/>
      <dgm:spPr/>
      <dgm:t>
        <a:bodyPr/>
        <a:lstStyle/>
        <a:p>
          <a:endParaRPr lang="en-US" sz="2000"/>
        </a:p>
      </dgm:t>
    </dgm:pt>
    <dgm:pt modelId="{8488EF33-C47F-465C-9B5C-DEA38417C0C5}">
      <dgm:prSet custT="1"/>
      <dgm:spPr/>
      <dgm:t>
        <a:bodyPr/>
        <a:lstStyle/>
        <a:p>
          <a:r>
            <a:rPr lang="en-US" sz="1200" dirty="0"/>
            <a:t>Make sure you have signed and returned your LOA.</a:t>
          </a:r>
        </a:p>
      </dgm:t>
    </dgm:pt>
    <dgm:pt modelId="{DAE25790-94F7-4499-9F1C-825FD625FBDF}" type="parTrans" cxnId="{C37F3277-736B-45AE-99AA-F598E9C8949D}">
      <dgm:prSet/>
      <dgm:spPr/>
      <dgm:t>
        <a:bodyPr/>
        <a:lstStyle/>
        <a:p>
          <a:endParaRPr lang="en-US" sz="2000"/>
        </a:p>
      </dgm:t>
    </dgm:pt>
    <dgm:pt modelId="{552BCE1D-6499-4C16-A045-CCB353C6209C}" type="sibTrans" cxnId="{C37F3277-736B-45AE-99AA-F598E9C8949D}">
      <dgm:prSet/>
      <dgm:spPr/>
      <dgm:t>
        <a:bodyPr/>
        <a:lstStyle/>
        <a:p>
          <a:endParaRPr lang="en-US" sz="2000"/>
        </a:p>
      </dgm:t>
    </dgm:pt>
    <dgm:pt modelId="{F26216F4-C755-490C-B57A-3875AC252310}">
      <dgm:prSet custT="1"/>
      <dgm:spPr/>
      <dgm:t>
        <a:bodyPr/>
        <a:lstStyle/>
        <a:p>
          <a:r>
            <a:rPr lang="en-US" sz="1600" dirty="0"/>
            <a:t>Course Syllabi</a:t>
          </a:r>
        </a:p>
      </dgm:t>
    </dgm:pt>
    <dgm:pt modelId="{3BEEE603-3763-44B7-BB2E-AECF016B5A4F}" type="parTrans" cxnId="{E7C991B1-C3E2-4625-9886-A471EEEABED2}">
      <dgm:prSet/>
      <dgm:spPr/>
      <dgm:t>
        <a:bodyPr/>
        <a:lstStyle/>
        <a:p>
          <a:endParaRPr lang="en-US" sz="2000"/>
        </a:p>
      </dgm:t>
    </dgm:pt>
    <dgm:pt modelId="{1508AB21-A448-408E-A087-48A29D79C2F6}" type="sibTrans" cxnId="{E7C991B1-C3E2-4625-9886-A471EEEABED2}">
      <dgm:prSet/>
      <dgm:spPr/>
      <dgm:t>
        <a:bodyPr/>
        <a:lstStyle/>
        <a:p>
          <a:endParaRPr lang="en-US" sz="2000"/>
        </a:p>
      </dgm:t>
    </dgm:pt>
    <dgm:pt modelId="{41C87E5E-DC8F-488A-BFF0-2B5434F3F83A}">
      <dgm:prSet custT="1"/>
      <dgm:spPr/>
      <dgm:t>
        <a:bodyPr/>
        <a:lstStyle/>
        <a:p>
          <a:r>
            <a:rPr lang="en-US" sz="1200" dirty="0"/>
            <a:t>Finalize all course syllabi and submit to relevant college department.</a:t>
          </a:r>
        </a:p>
      </dgm:t>
    </dgm:pt>
    <dgm:pt modelId="{91C47F57-E6D0-48F9-BA46-9C96D67847EB}" type="parTrans" cxnId="{FD9E0BFB-2A17-4D1C-BBE9-48B5E2418AC4}">
      <dgm:prSet/>
      <dgm:spPr/>
      <dgm:t>
        <a:bodyPr/>
        <a:lstStyle/>
        <a:p>
          <a:endParaRPr lang="en-US" sz="2000"/>
        </a:p>
      </dgm:t>
    </dgm:pt>
    <dgm:pt modelId="{D9DE137E-026F-41B4-ADD2-AD4B39ECEFE4}" type="sibTrans" cxnId="{FD9E0BFB-2A17-4D1C-BBE9-48B5E2418AC4}">
      <dgm:prSet/>
      <dgm:spPr/>
      <dgm:t>
        <a:bodyPr/>
        <a:lstStyle/>
        <a:p>
          <a:endParaRPr lang="en-US" sz="2000"/>
        </a:p>
      </dgm:t>
    </dgm:pt>
    <dgm:pt modelId="{92E214DF-C662-4367-AF55-76A23621E1AA}">
      <dgm:prSet custT="1"/>
      <dgm:spPr/>
      <dgm:t>
        <a:bodyPr/>
        <a:lstStyle/>
        <a:p>
          <a:r>
            <a:rPr lang="en-US" sz="1500" dirty="0"/>
            <a:t>Student Registration Process</a:t>
          </a:r>
        </a:p>
      </dgm:t>
    </dgm:pt>
    <dgm:pt modelId="{9252CA53-D0E5-4220-A3F5-29DE380C5551}" type="parTrans" cxnId="{0DBA9DF7-58CA-4873-82A6-98FB32390377}">
      <dgm:prSet/>
      <dgm:spPr/>
      <dgm:t>
        <a:bodyPr/>
        <a:lstStyle/>
        <a:p>
          <a:endParaRPr lang="en-US" sz="2000"/>
        </a:p>
      </dgm:t>
    </dgm:pt>
    <dgm:pt modelId="{45B309AE-9242-45F5-B5E9-DCF3616EBC62}" type="sibTrans" cxnId="{0DBA9DF7-58CA-4873-82A6-98FB32390377}">
      <dgm:prSet/>
      <dgm:spPr/>
      <dgm:t>
        <a:bodyPr/>
        <a:lstStyle/>
        <a:p>
          <a:endParaRPr lang="en-US" sz="2000"/>
        </a:p>
      </dgm:t>
    </dgm:pt>
    <dgm:pt modelId="{AB18F4DF-2395-43AE-8244-C7F7210B3240}">
      <dgm:prSet custT="1"/>
      <dgm:spPr/>
      <dgm:t>
        <a:bodyPr/>
        <a:lstStyle/>
        <a:p>
          <a:r>
            <a:rPr lang="en-US" sz="1200" dirty="0"/>
            <a:t>The DE Coordinator will contact you and/or the high school counseling office to coordinate information and registration after the start of semester.</a:t>
          </a:r>
        </a:p>
      </dgm:t>
    </dgm:pt>
    <dgm:pt modelId="{7D1901A1-F2E9-49BE-B366-AD121C3898DC}" type="parTrans" cxnId="{5794EE02-952B-4297-97F1-8E0A451324E2}">
      <dgm:prSet/>
      <dgm:spPr/>
      <dgm:t>
        <a:bodyPr/>
        <a:lstStyle/>
        <a:p>
          <a:endParaRPr lang="en-US" sz="2000"/>
        </a:p>
      </dgm:t>
    </dgm:pt>
    <dgm:pt modelId="{A37A8142-3CC6-4ECB-A43D-9443E518E032}" type="sibTrans" cxnId="{5794EE02-952B-4297-97F1-8E0A451324E2}">
      <dgm:prSet/>
      <dgm:spPr/>
      <dgm:t>
        <a:bodyPr/>
        <a:lstStyle/>
        <a:p>
          <a:endParaRPr lang="en-US" sz="2000"/>
        </a:p>
      </dgm:t>
    </dgm:pt>
    <dgm:pt modelId="{C614DC5D-1DC4-4624-8C43-3F061C27D94B}">
      <dgm:prSet custT="1"/>
      <dgm:spPr/>
      <dgm:t>
        <a:bodyPr/>
        <a:lstStyle/>
        <a:p>
          <a:r>
            <a:rPr lang="en-US" sz="1600" dirty="0"/>
            <a:t>Rosters</a:t>
          </a:r>
        </a:p>
      </dgm:t>
    </dgm:pt>
    <dgm:pt modelId="{320A4364-5848-4FFB-BCD2-A972430B6E2A}" type="parTrans" cxnId="{3BB2EA10-9625-4366-822A-F86B93518A69}">
      <dgm:prSet/>
      <dgm:spPr/>
      <dgm:t>
        <a:bodyPr/>
        <a:lstStyle/>
        <a:p>
          <a:endParaRPr lang="en-US" sz="2000"/>
        </a:p>
      </dgm:t>
    </dgm:pt>
    <dgm:pt modelId="{9B83A75F-BC72-425F-8CF9-E8D14E727968}" type="sibTrans" cxnId="{3BB2EA10-9625-4366-822A-F86B93518A69}">
      <dgm:prSet/>
      <dgm:spPr/>
      <dgm:t>
        <a:bodyPr/>
        <a:lstStyle/>
        <a:p>
          <a:endParaRPr lang="en-US" sz="2000"/>
        </a:p>
      </dgm:t>
    </dgm:pt>
    <dgm:pt modelId="{EAB12CD3-BE6E-49CC-BD41-D11A68AC9E6A}">
      <dgm:prSet custT="1"/>
      <dgm:spPr/>
      <dgm:t>
        <a:bodyPr/>
        <a:lstStyle/>
        <a:p>
          <a:r>
            <a:rPr lang="en-US" sz="1200" dirty="0"/>
            <a:t>After registration is completed, you will receive a class roster and other important info from our Registrar’s Office. The college will also send a letter to your high school administrator.</a:t>
          </a:r>
        </a:p>
      </dgm:t>
    </dgm:pt>
    <dgm:pt modelId="{088FD28F-0ABE-4483-BB78-0180F0F5D9BF}" type="parTrans" cxnId="{7CE2B645-9834-4AB0-B5C8-8DDAD3210022}">
      <dgm:prSet/>
      <dgm:spPr/>
      <dgm:t>
        <a:bodyPr/>
        <a:lstStyle/>
        <a:p>
          <a:endParaRPr lang="en-US" sz="2000"/>
        </a:p>
      </dgm:t>
    </dgm:pt>
    <dgm:pt modelId="{062C804E-511D-4657-BE76-739BB621B76F}" type="sibTrans" cxnId="{7CE2B645-9834-4AB0-B5C8-8DDAD3210022}">
      <dgm:prSet/>
      <dgm:spPr/>
      <dgm:t>
        <a:bodyPr/>
        <a:lstStyle/>
        <a:p>
          <a:endParaRPr lang="en-US" sz="2000"/>
        </a:p>
      </dgm:t>
    </dgm:pt>
    <dgm:pt modelId="{CEAE3E4A-3FFD-4D5A-A70C-2FA2AF444E89}" type="pres">
      <dgm:prSet presAssocID="{77ABCA25-4B81-4282-99B3-8BB737BB04DC}" presName="Name0" presStyleCnt="0">
        <dgm:presLayoutVars>
          <dgm:dir/>
          <dgm:animLvl val="lvl"/>
          <dgm:resizeHandles val="exact"/>
        </dgm:presLayoutVars>
      </dgm:prSet>
      <dgm:spPr/>
    </dgm:pt>
    <dgm:pt modelId="{072FD243-0244-4956-94F4-6752AEA83261}" type="pres">
      <dgm:prSet presAssocID="{06BD15EE-2666-4E02-B4DA-7DC621E37A5A}" presName="linNode" presStyleCnt="0"/>
      <dgm:spPr/>
    </dgm:pt>
    <dgm:pt modelId="{FD7A216B-6BD7-4959-A95E-31AAB4F5045B}" type="pres">
      <dgm:prSet presAssocID="{06BD15EE-2666-4E02-B4DA-7DC621E37A5A}" presName="parentText" presStyleLbl="alignNode1" presStyleIdx="0" presStyleCnt="5">
        <dgm:presLayoutVars>
          <dgm:chMax val="1"/>
          <dgm:bulletEnabled/>
        </dgm:presLayoutVars>
      </dgm:prSet>
      <dgm:spPr/>
    </dgm:pt>
    <dgm:pt modelId="{09CF5107-AE79-48B0-901F-E2EEA8F3B26A}" type="pres">
      <dgm:prSet presAssocID="{06BD15EE-2666-4E02-B4DA-7DC621E37A5A}" presName="descendantText" presStyleLbl="alignAccFollowNode1" presStyleIdx="0" presStyleCnt="5">
        <dgm:presLayoutVars>
          <dgm:bulletEnabled/>
        </dgm:presLayoutVars>
      </dgm:prSet>
      <dgm:spPr/>
    </dgm:pt>
    <dgm:pt modelId="{C61F3757-9720-4FAD-AFBA-9D56FBF0550F}" type="pres">
      <dgm:prSet presAssocID="{DBB0B4EF-DB6E-49E4-ACF1-E8E611BB0BAA}" presName="sp" presStyleCnt="0"/>
      <dgm:spPr/>
    </dgm:pt>
    <dgm:pt modelId="{D22E6B4B-B954-46A9-B2A8-0CE1A5B6F47F}" type="pres">
      <dgm:prSet presAssocID="{6876BF4B-48AD-4CEF-8453-8C1A2CFBE295}" presName="linNode" presStyleCnt="0"/>
      <dgm:spPr/>
    </dgm:pt>
    <dgm:pt modelId="{5A9527C3-05E5-468C-9714-421369385356}" type="pres">
      <dgm:prSet presAssocID="{6876BF4B-48AD-4CEF-8453-8C1A2CFBE295}" presName="parentText" presStyleLbl="alignNode1" presStyleIdx="1" presStyleCnt="5">
        <dgm:presLayoutVars>
          <dgm:chMax val="1"/>
          <dgm:bulletEnabled/>
        </dgm:presLayoutVars>
      </dgm:prSet>
      <dgm:spPr/>
    </dgm:pt>
    <dgm:pt modelId="{D3FE2F35-4BB4-4551-9294-72023A814DED}" type="pres">
      <dgm:prSet presAssocID="{6876BF4B-48AD-4CEF-8453-8C1A2CFBE295}" presName="descendantText" presStyleLbl="alignAccFollowNode1" presStyleIdx="1" presStyleCnt="5">
        <dgm:presLayoutVars>
          <dgm:bulletEnabled/>
        </dgm:presLayoutVars>
      </dgm:prSet>
      <dgm:spPr/>
    </dgm:pt>
    <dgm:pt modelId="{3EB44521-2AF6-4A51-8DC7-F76D4E00E0C7}" type="pres">
      <dgm:prSet presAssocID="{0DD45C0C-3F32-41C6-99BD-FC6503D8693A}" presName="sp" presStyleCnt="0"/>
      <dgm:spPr/>
    </dgm:pt>
    <dgm:pt modelId="{ACD26E01-5137-4139-8AC2-D9532C7D555D}" type="pres">
      <dgm:prSet presAssocID="{F26216F4-C755-490C-B57A-3875AC252310}" presName="linNode" presStyleCnt="0"/>
      <dgm:spPr/>
    </dgm:pt>
    <dgm:pt modelId="{19FF3D1C-FBE3-42B0-8A37-DE10924ACB81}" type="pres">
      <dgm:prSet presAssocID="{F26216F4-C755-490C-B57A-3875AC252310}" presName="parentText" presStyleLbl="alignNode1" presStyleIdx="2" presStyleCnt="5">
        <dgm:presLayoutVars>
          <dgm:chMax val="1"/>
          <dgm:bulletEnabled/>
        </dgm:presLayoutVars>
      </dgm:prSet>
      <dgm:spPr/>
    </dgm:pt>
    <dgm:pt modelId="{A442FBB7-E12C-457A-A5E9-56469B2810E6}" type="pres">
      <dgm:prSet presAssocID="{F26216F4-C755-490C-B57A-3875AC252310}" presName="descendantText" presStyleLbl="alignAccFollowNode1" presStyleIdx="2" presStyleCnt="5">
        <dgm:presLayoutVars>
          <dgm:bulletEnabled/>
        </dgm:presLayoutVars>
      </dgm:prSet>
      <dgm:spPr/>
    </dgm:pt>
    <dgm:pt modelId="{BE900FBD-F4FB-4F41-96E5-7AF2316E7BC0}" type="pres">
      <dgm:prSet presAssocID="{1508AB21-A448-408E-A087-48A29D79C2F6}" presName="sp" presStyleCnt="0"/>
      <dgm:spPr/>
    </dgm:pt>
    <dgm:pt modelId="{80935FA0-B686-4C90-BCDC-4DF8DFEDCCE2}" type="pres">
      <dgm:prSet presAssocID="{92E214DF-C662-4367-AF55-76A23621E1AA}" presName="linNode" presStyleCnt="0"/>
      <dgm:spPr/>
    </dgm:pt>
    <dgm:pt modelId="{9DBBDA21-804B-43D7-B146-52A6888A2BA3}" type="pres">
      <dgm:prSet presAssocID="{92E214DF-C662-4367-AF55-76A23621E1AA}" presName="parentText" presStyleLbl="alignNode1" presStyleIdx="3" presStyleCnt="5">
        <dgm:presLayoutVars>
          <dgm:chMax val="1"/>
          <dgm:bulletEnabled/>
        </dgm:presLayoutVars>
      </dgm:prSet>
      <dgm:spPr/>
    </dgm:pt>
    <dgm:pt modelId="{44B83C89-509A-43D4-B750-F7E0AC47DCB2}" type="pres">
      <dgm:prSet presAssocID="{92E214DF-C662-4367-AF55-76A23621E1AA}" presName="descendantText" presStyleLbl="alignAccFollowNode1" presStyleIdx="3" presStyleCnt="5">
        <dgm:presLayoutVars>
          <dgm:bulletEnabled/>
        </dgm:presLayoutVars>
      </dgm:prSet>
      <dgm:spPr/>
    </dgm:pt>
    <dgm:pt modelId="{FF772D99-281B-467D-B8CE-C4EDB837E36B}" type="pres">
      <dgm:prSet presAssocID="{45B309AE-9242-45F5-B5E9-DCF3616EBC62}" presName="sp" presStyleCnt="0"/>
      <dgm:spPr/>
    </dgm:pt>
    <dgm:pt modelId="{18F074FA-6CBE-4218-B169-84D900827250}" type="pres">
      <dgm:prSet presAssocID="{C614DC5D-1DC4-4624-8C43-3F061C27D94B}" presName="linNode" presStyleCnt="0"/>
      <dgm:spPr/>
    </dgm:pt>
    <dgm:pt modelId="{6E10CBA7-3E4D-4B40-858D-F1938D1B54B3}" type="pres">
      <dgm:prSet presAssocID="{C614DC5D-1DC4-4624-8C43-3F061C27D94B}" presName="parentText" presStyleLbl="alignNode1" presStyleIdx="4" presStyleCnt="5">
        <dgm:presLayoutVars>
          <dgm:chMax val="1"/>
          <dgm:bulletEnabled/>
        </dgm:presLayoutVars>
      </dgm:prSet>
      <dgm:spPr/>
    </dgm:pt>
    <dgm:pt modelId="{FDF4E4D3-4C83-49A5-98DB-42830886D4B4}" type="pres">
      <dgm:prSet presAssocID="{C614DC5D-1DC4-4624-8C43-3F061C27D94B}" presName="descendantText" presStyleLbl="alignAccFollowNode1" presStyleIdx="4" presStyleCnt="5">
        <dgm:presLayoutVars>
          <dgm:bulletEnabled/>
        </dgm:presLayoutVars>
      </dgm:prSet>
      <dgm:spPr/>
    </dgm:pt>
  </dgm:ptLst>
  <dgm:cxnLst>
    <dgm:cxn modelId="{5794EE02-952B-4297-97F1-8E0A451324E2}" srcId="{92E214DF-C662-4367-AF55-76A23621E1AA}" destId="{AB18F4DF-2395-43AE-8244-C7F7210B3240}" srcOrd="0" destOrd="0" parTransId="{7D1901A1-F2E9-49BE-B366-AD121C3898DC}" sibTransId="{A37A8142-3CC6-4ECB-A43D-9443E518E032}"/>
    <dgm:cxn modelId="{2F9EC903-DC33-4236-A9FA-F20FCF71A9E5}" srcId="{77ABCA25-4B81-4282-99B3-8BB737BB04DC}" destId="{6876BF4B-48AD-4CEF-8453-8C1A2CFBE295}" srcOrd="1" destOrd="0" parTransId="{FBFFC61A-50F3-4B27-A2AC-9DA2AEC242AF}" sibTransId="{0DD45C0C-3F32-41C6-99BD-FC6503D8693A}"/>
    <dgm:cxn modelId="{3BB2EA10-9625-4366-822A-F86B93518A69}" srcId="{77ABCA25-4B81-4282-99B3-8BB737BB04DC}" destId="{C614DC5D-1DC4-4624-8C43-3F061C27D94B}" srcOrd="4" destOrd="0" parTransId="{320A4364-5848-4FFB-BCD2-A972430B6E2A}" sibTransId="{9B83A75F-BC72-425F-8CF9-E8D14E727968}"/>
    <dgm:cxn modelId="{0B48671D-67E3-42EC-8A3D-B0FDC72D0A55}" type="presOf" srcId="{AB18F4DF-2395-43AE-8244-C7F7210B3240}" destId="{44B83C89-509A-43D4-B750-F7E0AC47DCB2}" srcOrd="0" destOrd="0" presId="urn:microsoft.com/office/officeart/2016/7/layout/VerticalSolidActionList"/>
    <dgm:cxn modelId="{BBDA8C2E-5119-4914-B18B-D47422FF5347}" type="presOf" srcId="{F26216F4-C755-490C-B57A-3875AC252310}" destId="{19FF3D1C-FBE3-42B0-8A37-DE10924ACB81}" srcOrd="0" destOrd="0" presId="urn:microsoft.com/office/officeart/2016/7/layout/VerticalSolidActionList"/>
    <dgm:cxn modelId="{37C6175D-7498-45A6-9D8B-EA473AE6185D}" type="presOf" srcId="{06BD15EE-2666-4E02-B4DA-7DC621E37A5A}" destId="{FD7A216B-6BD7-4959-A95E-31AAB4F5045B}" srcOrd="0" destOrd="0" presId="urn:microsoft.com/office/officeart/2016/7/layout/VerticalSolidActionList"/>
    <dgm:cxn modelId="{7CE2B645-9834-4AB0-B5C8-8DDAD3210022}" srcId="{C614DC5D-1DC4-4624-8C43-3F061C27D94B}" destId="{EAB12CD3-BE6E-49CC-BD41-D11A68AC9E6A}" srcOrd="0" destOrd="0" parTransId="{088FD28F-0ABE-4483-BB78-0180F0F5D9BF}" sibTransId="{062C804E-511D-4657-BE76-739BB621B76F}"/>
    <dgm:cxn modelId="{C37F3277-736B-45AE-99AA-F598E9C8949D}" srcId="{6876BF4B-48AD-4CEF-8453-8C1A2CFBE295}" destId="{8488EF33-C47F-465C-9B5C-DEA38417C0C5}" srcOrd="0" destOrd="0" parTransId="{DAE25790-94F7-4499-9F1C-825FD625FBDF}" sibTransId="{552BCE1D-6499-4C16-A045-CCB353C6209C}"/>
    <dgm:cxn modelId="{58666E57-AE80-443A-801B-D2CF802AACF3}" srcId="{06BD15EE-2666-4E02-B4DA-7DC621E37A5A}" destId="{656E9E15-4267-4C79-8C91-27C0CF8E5794}" srcOrd="0" destOrd="0" parTransId="{2344B896-E3D3-41B7-8B51-71762658C801}" sibTransId="{27D06E2D-37D5-421F-96D5-E74A089E6148}"/>
    <dgm:cxn modelId="{EC50FF77-3353-4A84-B951-CF88DE3F98BB}" srcId="{77ABCA25-4B81-4282-99B3-8BB737BB04DC}" destId="{06BD15EE-2666-4E02-B4DA-7DC621E37A5A}" srcOrd="0" destOrd="0" parTransId="{B27CBA55-B3D7-420F-9412-0CD14C2F4BC3}" sibTransId="{DBB0B4EF-DB6E-49E4-ACF1-E8E611BB0BAA}"/>
    <dgm:cxn modelId="{2597F38D-A9CF-4EB5-BE73-ED41E4C0F60A}" type="presOf" srcId="{92E214DF-C662-4367-AF55-76A23621E1AA}" destId="{9DBBDA21-804B-43D7-B146-52A6888A2BA3}" srcOrd="0" destOrd="0" presId="urn:microsoft.com/office/officeart/2016/7/layout/VerticalSolidActionList"/>
    <dgm:cxn modelId="{CB7EFC97-D946-4A40-8CCB-509F91295B02}" type="presOf" srcId="{EAB12CD3-BE6E-49CC-BD41-D11A68AC9E6A}" destId="{FDF4E4D3-4C83-49A5-98DB-42830886D4B4}" srcOrd="0" destOrd="0" presId="urn:microsoft.com/office/officeart/2016/7/layout/VerticalSolidActionList"/>
    <dgm:cxn modelId="{A4BC92A6-A270-482F-9491-270705D551CD}" type="presOf" srcId="{41C87E5E-DC8F-488A-BFF0-2B5434F3F83A}" destId="{A442FBB7-E12C-457A-A5E9-56469B2810E6}" srcOrd="0" destOrd="0" presId="urn:microsoft.com/office/officeart/2016/7/layout/VerticalSolidActionList"/>
    <dgm:cxn modelId="{E7C991B1-C3E2-4625-9886-A471EEEABED2}" srcId="{77ABCA25-4B81-4282-99B3-8BB737BB04DC}" destId="{F26216F4-C755-490C-B57A-3875AC252310}" srcOrd="2" destOrd="0" parTransId="{3BEEE603-3763-44B7-BB2E-AECF016B5A4F}" sibTransId="{1508AB21-A448-408E-A087-48A29D79C2F6}"/>
    <dgm:cxn modelId="{55704ECD-C492-481E-AD40-2CBE1094D1A1}" type="presOf" srcId="{77ABCA25-4B81-4282-99B3-8BB737BB04DC}" destId="{CEAE3E4A-3FFD-4D5A-A70C-2FA2AF444E89}" srcOrd="0" destOrd="0" presId="urn:microsoft.com/office/officeart/2016/7/layout/VerticalSolidActionList"/>
    <dgm:cxn modelId="{58834BD9-CCE4-42AB-947A-5860473BC4DF}" type="presOf" srcId="{656E9E15-4267-4C79-8C91-27C0CF8E5794}" destId="{09CF5107-AE79-48B0-901F-E2EEA8F3B26A}" srcOrd="0" destOrd="0" presId="urn:microsoft.com/office/officeart/2016/7/layout/VerticalSolidActionList"/>
    <dgm:cxn modelId="{7CC2E0E2-4637-48B8-B13C-2FC3B27AE427}" type="presOf" srcId="{8488EF33-C47F-465C-9B5C-DEA38417C0C5}" destId="{D3FE2F35-4BB4-4551-9294-72023A814DED}" srcOrd="0" destOrd="0" presId="urn:microsoft.com/office/officeart/2016/7/layout/VerticalSolidActionList"/>
    <dgm:cxn modelId="{DF907DE4-CD27-4873-B626-0BAB48B386F3}" type="presOf" srcId="{C614DC5D-1DC4-4624-8C43-3F061C27D94B}" destId="{6E10CBA7-3E4D-4B40-858D-F1938D1B54B3}" srcOrd="0" destOrd="0" presId="urn:microsoft.com/office/officeart/2016/7/layout/VerticalSolidActionList"/>
    <dgm:cxn modelId="{826548E5-6680-4EC6-9F2E-54EC97337D17}" type="presOf" srcId="{6876BF4B-48AD-4CEF-8453-8C1A2CFBE295}" destId="{5A9527C3-05E5-468C-9714-421369385356}" srcOrd="0" destOrd="0" presId="urn:microsoft.com/office/officeart/2016/7/layout/VerticalSolidActionList"/>
    <dgm:cxn modelId="{0DBA9DF7-58CA-4873-82A6-98FB32390377}" srcId="{77ABCA25-4B81-4282-99B3-8BB737BB04DC}" destId="{92E214DF-C662-4367-AF55-76A23621E1AA}" srcOrd="3" destOrd="0" parTransId="{9252CA53-D0E5-4220-A3F5-29DE380C5551}" sibTransId="{45B309AE-9242-45F5-B5E9-DCF3616EBC62}"/>
    <dgm:cxn modelId="{FD9E0BFB-2A17-4D1C-BBE9-48B5E2418AC4}" srcId="{F26216F4-C755-490C-B57A-3875AC252310}" destId="{41C87E5E-DC8F-488A-BFF0-2B5434F3F83A}" srcOrd="0" destOrd="0" parTransId="{91C47F57-E6D0-48F9-BA46-9C96D67847EB}" sibTransId="{D9DE137E-026F-41B4-ADD2-AD4B39ECEFE4}"/>
    <dgm:cxn modelId="{429132CF-4025-47AF-B244-75D39D0A5503}" type="presParOf" srcId="{CEAE3E4A-3FFD-4D5A-A70C-2FA2AF444E89}" destId="{072FD243-0244-4956-94F4-6752AEA83261}" srcOrd="0" destOrd="0" presId="urn:microsoft.com/office/officeart/2016/7/layout/VerticalSolidActionList"/>
    <dgm:cxn modelId="{2D208392-D63A-4A69-B722-B166769DE366}" type="presParOf" srcId="{072FD243-0244-4956-94F4-6752AEA83261}" destId="{FD7A216B-6BD7-4959-A95E-31AAB4F5045B}" srcOrd="0" destOrd="0" presId="urn:microsoft.com/office/officeart/2016/7/layout/VerticalSolidActionList"/>
    <dgm:cxn modelId="{61D6BE11-B357-41FB-A5CC-456692F6AD0A}" type="presParOf" srcId="{072FD243-0244-4956-94F4-6752AEA83261}" destId="{09CF5107-AE79-48B0-901F-E2EEA8F3B26A}" srcOrd="1" destOrd="0" presId="urn:microsoft.com/office/officeart/2016/7/layout/VerticalSolidActionList"/>
    <dgm:cxn modelId="{799A551F-4599-48BF-93A3-818893BCE09B}" type="presParOf" srcId="{CEAE3E4A-3FFD-4D5A-A70C-2FA2AF444E89}" destId="{C61F3757-9720-4FAD-AFBA-9D56FBF0550F}" srcOrd="1" destOrd="0" presId="urn:microsoft.com/office/officeart/2016/7/layout/VerticalSolidActionList"/>
    <dgm:cxn modelId="{5FA22511-1AED-49D3-AC51-7EACF78E9E0C}" type="presParOf" srcId="{CEAE3E4A-3FFD-4D5A-A70C-2FA2AF444E89}" destId="{D22E6B4B-B954-46A9-B2A8-0CE1A5B6F47F}" srcOrd="2" destOrd="0" presId="urn:microsoft.com/office/officeart/2016/7/layout/VerticalSolidActionList"/>
    <dgm:cxn modelId="{B2B33DA4-78D7-4FBD-ADC8-F74BC68C6ECB}" type="presParOf" srcId="{D22E6B4B-B954-46A9-B2A8-0CE1A5B6F47F}" destId="{5A9527C3-05E5-468C-9714-421369385356}" srcOrd="0" destOrd="0" presId="urn:microsoft.com/office/officeart/2016/7/layout/VerticalSolidActionList"/>
    <dgm:cxn modelId="{CBDC1035-6F6D-4B9A-8320-11563F686A24}" type="presParOf" srcId="{D22E6B4B-B954-46A9-B2A8-0CE1A5B6F47F}" destId="{D3FE2F35-4BB4-4551-9294-72023A814DED}" srcOrd="1" destOrd="0" presId="urn:microsoft.com/office/officeart/2016/7/layout/VerticalSolidActionList"/>
    <dgm:cxn modelId="{1EC8BE75-B9F1-47AF-950B-61FAAFA3D3C1}" type="presParOf" srcId="{CEAE3E4A-3FFD-4D5A-A70C-2FA2AF444E89}" destId="{3EB44521-2AF6-4A51-8DC7-F76D4E00E0C7}" srcOrd="3" destOrd="0" presId="urn:microsoft.com/office/officeart/2016/7/layout/VerticalSolidActionList"/>
    <dgm:cxn modelId="{D1575E92-152C-4151-A07A-32EEBB8ABC73}" type="presParOf" srcId="{CEAE3E4A-3FFD-4D5A-A70C-2FA2AF444E89}" destId="{ACD26E01-5137-4139-8AC2-D9532C7D555D}" srcOrd="4" destOrd="0" presId="urn:microsoft.com/office/officeart/2016/7/layout/VerticalSolidActionList"/>
    <dgm:cxn modelId="{5C041751-2CD4-4906-A0F8-96ADE488B1A3}" type="presParOf" srcId="{ACD26E01-5137-4139-8AC2-D9532C7D555D}" destId="{19FF3D1C-FBE3-42B0-8A37-DE10924ACB81}" srcOrd="0" destOrd="0" presId="urn:microsoft.com/office/officeart/2016/7/layout/VerticalSolidActionList"/>
    <dgm:cxn modelId="{445D7A46-BD88-4649-91DF-754762C000B9}" type="presParOf" srcId="{ACD26E01-5137-4139-8AC2-D9532C7D555D}" destId="{A442FBB7-E12C-457A-A5E9-56469B2810E6}" srcOrd="1" destOrd="0" presId="urn:microsoft.com/office/officeart/2016/7/layout/VerticalSolidActionList"/>
    <dgm:cxn modelId="{2790BC30-24D0-49E1-8D19-6513D3E684DB}" type="presParOf" srcId="{CEAE3E4A-3FFD-4D5A-A70C-2FA2AF444E89}" destId="{BE900FBD-F4FB-4F41-96E5-7AF2316E7BC0}" srcOrd="5" destOrd="0" presId="urn:microsoft.com/office/officeart/2016/7/layout/VerticalSolidActionList"/>
    <dgm:cxn modelId="{7ED871CA-DC94-4A81-AAE8-435549C82986}" type="presParOf" srcId="{CEAE3E4A-3FFD-4D5A-A70C-2FA2AF444E89}" destId="{80935FA0-B686-4C90-BCDC-4DF8DFEDCCE2}" srcOrd="6" destOrd="0" presId="urn:microsoft.com/office/officeart/2016/7/layout/VerticalSolidActionList"/>
    <dgm:cxn modelId="{35822573-BF02-4C6D-A59A-6F0A16690070}" type="presParOf" srcId="{80935FA0-B686-4C90-BCDC-4DF8DFEDCCE2}" destId="{9DBBDA21-804B-43D7-B146-52A6888A2BA3}" srcOrd="0" destOrd="0" presId="urn:microsoft.com/office/officeart/2016/7/layout/VerticalSolidActionList"/>
    <dgm:cxn modelId="{C7E3520A-190F-49EA-827D-9FE561775588}" type="presParOf" srcId="{80935FA0-B686-4C90-BCDC-4DF8DFEDCCE2}" destId="{44B83C89-509A-43D4-B750-F7E0AC47DCB2}" srcOrd="1" destOrd="0" presId="urn:microsoft.com/office/officeart/2016/7/layout/VerticalSolidActionList"/>
    <dgm:cxn modelId="{BDEDEDA3-7B5E-4E75-854D-8098FF264F3A}" type="presParOf" srcId="{CEAE3E4A-3FFD-4D5A-A70C-2FA2AF444E89}" destId="{FF772D99-281B-467D-B8CE-C4EDB837E36B}" srcOrd="7" destOrd="0" presId="urn:microsoft.com/office/officeart/2016/7/layout/VerticalSolidActionList"/>
    <dgm:cxn modelId="{20B2C67F-45C3-431D-8419-DC7BCA0EEFA9}" type="presParOf" srcId="{CEAE3E4A-3FFD-4D5A-A70C-2FA2AF444E89}" destId="{18F074FA-6CBE-4218-B169-84D900827250}" srcOrd="8" destOrd="0" presId="urn:microsoft.com/office/officeart/2016/7/layout/VerticalSolidActionList"/>
    <dgm:cxn modelId="{D8373FD5-17B3-44E8-9D8F-9A0DD5EECC4F}" type="presParOf" srcId="{18F074FA-6CBE-4218-B169-84D900827250}" destId="{6E10CBA7-3E4D-4B40-858D-F1938D1B54B3}" srcOrd="0" destOrd="0" presId="urn:microsoft.com/office/officeart/2016/7/layout/VerticalSolidActionList"/>
    <dgm:cxn modelId="{F4CCFB03-ADDA-4D86-9410-9EE8F0B10DC8}" type="presParOf" srcId="{18F074FA-6CBE-4218-B169-84D900827250}" destId="{FDF4E4D3-4C83-49A5-98DB-42830886D4B4}"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9A35311-AAF4-4B38-BDD1-A74C08C98154}"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8929D5FB-E931-4DB0-88A8-8CEA596B5FC4}">
      <dgm:prSet custT="1"/>
      <dgm:spPr/>
      <dgm:t>
        <a:bodyPr/>
        <a:lstStyle/>
        <a:p>
          <a:pPr>
            <a:defRPr cap="all"/>
          </a:pPr>
          <a:r>
            <a:rPr lang="en-US" sz="1200" b="0" dirty="0"/>
            <a:t>MAKE SURE TO REVIEW YOUR CLASS ROSTER FOR ACCURACY. Contact us if there are issues.</a:t>
          </a:r>
        </a:p>
      </dgm:t>
    </dgm:pt>
    <dgm:pt modelId="{E88C71E6-AB1B-46A9-A3FE-0142D17584E0}" type="parTrans" cxnId="{7FC062A7-D6E6-463C-8BB8-C48E7BF7A472}">
      <dgm:prSet/>
      <dgm:spPr/>
      <dgm:t>
        <a:bodyPr/>
        <a:lstStyle/>
        <a:p>
          <a:endParaRPr lang="en-US"/>
        </a:p>
      </dgm:t>
    </dgm:pt>
    <dgm:pt modelId="{B67B5C4B-C8C1-42B4-9CB4-2CB086B15ACB}" type="sibTrans" cxnId="{7FC062A7-D6E6-463C-8BB8-C48E7BF7A472}">
      <dgm:prSet/>
      <dgm:spPr/>
      <dgm:t>
        <a:bodyPr/>
        <a:lstStyle/>
        <a:p>
          <a:endParaRPr lang="en-US"/>
        </a:p>
      </dgm:t>
    </dgm:pt>
    <dgm:pt modelId="{DF62E415-4702-431C-A2AB-809F0B78C238}">
      <dgm:prSet custT="1"/>
      <dgm:spPr/>
      <dgm:t>
        <a:bodyPr/>
        <a:lstStyle/>
        <a:p>
          <a:pPr>
            <a:defRPr cap="all"/>
          </a:pPr>
          <a:r>
            <a:rPr lang="en-US" sz="1100" b="0" dirty="0"/>
            <a:t>If a student is failing or stops attending, contact the DE coordinator to help with the drop/withdrawal process.</a:t>
          </a:r>
        </a:p>
      </dgm:t>
    </dgm:pt>
    <dgm:pt modelId="{F1CD75F9-3CE1-4CE1-85B9-90FA1AF67E0A}" type="parTrans" cxnId="{73E4C2A0-67E2-44EA-B02B-059EC722A5FA}">
      <dgm:prSet/>
      <dgm:spPr/>
      <dgm:t>
        <a:bodyPr/>
        <a:lstStyle/>
        <a:p>
          <a:endParaRPr lang="en-US"/>
        </a:p>
      </dgm:t>
    </dgm:pt>
    <dgm:pt modelId="{8C7AB611-8DB0-40F1-8816-514A80F9588B}" type="sibTrans" cxnId="{73E4C2A0-67E2-44EA-B02B-059EC722A5FA}">
      <dgm:prSet/>
      <dgm:spPr/>
      <dgm:t>
        <a:bodyPr/>
        <a:lstStyle/>
        <a:p>
          <a:endParaRPr lang="en-US"/>
        </a:p>
      </dgm:t>
    </dgm:pt>
    <dgm:pt modelId="{7461BCF1-E4CE-4A51-90D7-8BE5C35F5287}">
      <dgm:prSet/>
      <dgm:spPr/>
      <dgm:t>
        <a:bodyPr/>
        <a:lstStyle/>
        <a:p>
          <a:pPr>
            <a:defRPr cap="all"/>
          </a:pPr>
          <a:r>
            <a:rPr lang="en-US" b="0" dirty="0"/>
            <a:t>As the last day approaches, The Registrars office will contact you about the student evaluations process.</a:t>
          </a:r>
        </a:p>
      </dgm:t>
    </dgm:pt>
    <dgm:pt modelId="{BB9AECC5-1870-44B2-B752-DFA6CC0FDC63}" type="parTrans" cxnId="{6BDF7EDB-8FFF-40F6-AEAD-ECD0304A3B13}">
      <dgm:prSet/>
      <dgm:spPr/>
      <dgm:t>
        <a:bodyPr/>
        <a:lstStyle/>
        <a:p>
          <a:endParaRPr lang="en-US"/>
        </a:p>
      </dgm:t>
    </dgm:pt>
    <dgm:pt modelId="{E5A0D11E-D8D3-4A3C-9B4C-DEAA878561FB}" type="sibTrans" cxnId="{6BDF7EDB-8FFF-40F6-AEAD-ECD0304A3B13}">
      <dgm:prSet/>
      <dgm:spPr/>
      <dgm:t>
        <a:bodyPr/>
        <a:lstStyle/>
        <a:p>
          <a:endParaRPr lang="en-US"/>
        </a:p>
      </dgm:t>
    </dgm:pt>
    <dgm:pt modelId="{F8147F32-DD81-47B5-939D-B63872905962}">
      <dgm:prSet/>
      <dgm:spPr/>
      <dgm:t>
        <a:bodyPr/>
        <a:lstStyle/>
        <a:p>
          <a:pPr>
            <a:defRPr cap="all"/>
          </a:pPr>
          <a:r>
            <a:rPr lang="en-US" b="0" dirty="0"/>
            <a:t>Once the course ends, grades will be due to our Registrars office. You will receive instructions on how to report grades. You may also need to submit final assessments to the college.</a:t>
          </a:r>
        </a:p>
      </dgm:t>
    </dgm:pt>
    <dgm:pt modelId="{C47B74C1-EE49-4DD9-AF01-08CCBF188242}" type="parTrans" cxnId="{6F3F57E4-4559-4CF1-843F-4DDFF6D0F8A1}">
      <dgm:prSet/>
      <dgm:spPr/>
      <dgm:t>
        <a:bodyPr/>
        <a:lstStyle/>
        <a:p>
          <a:endParaRPr lang="en-US"/>
        </a:p>
      </dgm:t>
    </dgm:pt>
    <dgm:pt modelId="{90EFE34F-183B-4199-92B3-DC4D853DFE69}" type="sibTrans" cxnId="{6F3F57E4-4559-4CF1-843F-4DDFF6D0F8A1}">
      <dgm:prSet/>
      <dgm:spPr/>
      <dgm:t>
        <a:bodyPr/>
        <a:lstStyle/>
        <a:p>
          <a:endParaRPr lang="en-US"/>
        </a:p>
      </dgm:t>
    </dgm:pt>
    <dgm:pt modelId="{714C42AF-57F7-4894-BB38-E99119271122}" type="pres">
      <dgm:prSet presAssocID="{79A35311-AAF4-4B38-BDD1-A74C08C98154}" presName="root" presStyleCnt="0">
        <dgm:presLayoutVars>
          <dgm:dir/>
          <dgm:resizeHandles val="exact"/>
        </dgm:presLayoutVars>
      </dgm:prSet>
      <dgm:spPr/>
    </dgm:pt>
    <dgm:pt modelId="{7D53B207-14EE-4E78-9492-0385F50D0D3E}" type="pres">
      <dgm:prSet presAssocID="{8929D5FB-E931-4DB0-88A8-8CEA596B5FC4}" presName="compNode" presStyleCnt="0"/>
      <dgm:spPr/>
    </dgm:pt>
    <dgm:pt modelId="{FB49211E-D7AE-45DB-AA9D-B3C720044EF2}" type="pres">
      <dgm:prSet presAssocID="{8929D5FB-E931-4DB0-88A8-8CEA596B5FC4}" presName="iconBgRect" presStyleLbl="bgShp" presStyleIdx="0" presStyleCnt="4"/>
      <dgm:spPr>
        <a:prstGeom prst="round2DiagRect">
          <a:avLst>
            <a:gd name="adj1" fmla="val 29727"/>
            <a:gd name="adj2" fmla="val 0"/>
          </a:avLst>
        </a:prstGeom>
      </dgm:spPr>
    </dgm:pt>
    <dgm:pt modelId="{644882FC-4915-4A8F-BC3F-B379C465F5AA}" type="pres">
      <dgm:prSet presAssocID="{8929D5FB-E931-4DB0-88A8-8CEA596B5FC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lipboard Checked with solid fill"/>
        </a:ext>
      </dgm:extLst>
    </dgm:pt>
    <dgm:pt modelId="{0318863E-1FB7-4823-9992-2FF1C0943246}" type="pres">
      <dgm:prSet presAssocID="{8929D5FB-E931-4DB0-88A8-8CEA596B5FC4}" presName="spaceRect" presStyleCnt="0"/>
      <dgm:spPr/>
    </dgm:pt>
    <dgm:pt modelId="{482ABADC-1BAA-4211-8838-E235153E9344}" type="pres">
      <dgm:prSet presAssocID="{8929D5FB-E931-4DB0-88A8-8CEA596B5FC4}" presName="textRect" presStyleLbl="revTx" presStyleIdx="0" presStyleCnt="4">
        <dgm:presLayoutVars>
          <dgm:chMax val="1"/>
          <dgm:chPref val="1"/>
        </dgm:presLayoutVars>
      </dgm:prSet>
      <dgm:spPr/>
    </dgm:pt>
    <dgm:pt modelId="{6C57EC42-1CD0-4301-B93B-A1A3215CAD87}" type="pres">
      <dgm:prSet presAssocID="{B67B5C4B-C8C1-42B4-9CB4-2CB086B15ACB}" presName="sibTrans" presStyleCnt="0"/>
      <dgm:spPr/>
    </dgm:pt>
    <dgm:pt modelId="{E46EC26F-C5C8-453C-AA0B-59E85492C471}" type="pres">
      <dgm:prSet presAssocID="{DF62E415-4702-431C-A2AB-809F0B78C238}" presName="compNode" presStyleCnt="0"/>
      <dgm:spPr/>
    </dgm:pt>
    <dgm:pt modelId="{481D3C39-6851-45F8-8B90-CAFCA1AB0193}" type="pres">
      <dgm:prSet presAssocID="{DF62E415-4702-431C-A2AB-809F0B78C238}" presName="iconBgRect" presStyleLbl="bgShp" presStyleIdx="1" presStyleCnt="4"/>
      <dgm:spPr>
        <a:prstGeom prst="round2DiagRect">
          <a:avLst>
            <a:gd name="adj1" fmla="val 29727"/>
            <a:gd name="adj2" fmla="val 0"/>
          </a:avLst>
        </a:prstGeom>
      </dgm:spPr>
    </dgm:pt>
    <dgm:pt modelId="{E0EC2AAA-C01D-4200-B04C-BEB4928B9366}" type="pres">
      <dgm:prSet presAssocID="{DF62E415-4702-431C-A2AB-809F0B78C23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D15D2787-CE96-4CB9-A4EC-B5050F38FE99}" type="pres">
      <dgm:prSet presAssocID="{DF62E415-4702-431C-A2AB-809F0B78C238}" presName="spaceRect" presStyleCnt="0"/>
      <dgm:spPr/>
    </dgm:pt>
    <dgm:pt modelId="{DFB7F8DF-581B-4314-B268-F539143DE01A}" type="pres">
      <dgm:prSet presAssocID="{DF62E415-4702-431C-A2AB-809F0B78C238}" presName="textRect" presStyleLbl="revTx" presStyleIdx="1" presStyleCnt="4" custScaleX="106809" custScaleY="114819" custLinFactNeighborX="-1336" custLinFactNeighborY="10947">
        <dgm:presLayoutVars>
          <dgm:chMax val="1"/>
          <dgm:chPref val="1"/>
        </dgm:presLayoutVars>
      </dgm:prSet>
      <dgm:spPr/>
    </dgm:pt>
    <dgm:pt modelId="{5907FD8D-5CE4-45BA-964D-328FCF5A67AC}" type="pres">
      <dgm:prSet presAssocID="{8C7AB611-8DB0-40F1-8816-514A80F9588B}" presName="sibTrans" presStyleCnt="0"/>
      <dgm:spPr/>
    </dgm:pt>
    <dgm:pt modelId="{37C0277B-7E3B-48C3-8653-37D348D8DFAA}" type="pres">
      <dgm:prSet presAssocID="{7461BCF1-E4CE-4A51-90D7-8BE5C35F5287}" presName="compNode" presStyleCnt="0"/>
      <dgm:spPr/>
    </dgm:pt>
    <dgm:pt modelId="{0F805153-3078-4C2A-B9C8-8806760959AC}" type="pres">
      <dgm:prSet presAssocID="{7461BCF1-E4CE-4A51-90D7-8BE5C35F5287}" presName="iconBgRect" presStyleLbl="bgShp" presStyleIdx="2" presStyleCnt="4"/>
      <dgm:spPr>
        <a:prstGeom prst="round2DiagRect">
          <a:avLst>
            <a:gd name="adj1" fmla="val 29727"/>
            <a:gd name="adj2" fmla="val 0"/>
          </a:avLst>
        </a:prstGeom>
      </dgm:spPr>
    </dgm:pt>
    <dgm:pt modelId="{E4172B12-9B4A-444A-A57A-D1B0B0A0B1A6}" type="pres">
      <dgm:prSet presAssocID="{7461BCF1-E4CE-4A51-90D7-8BE5C35F528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ar chart with solid fill"/>
        </a:ext>
      </dgm:extLst>
    </dgm:pt>
    <dgm:pt modelId="{0393AC16-1A81-47AB-BDB7-A95F12ADBA6E}" type="pres">
      <dgm:prSet presAssocID="{7461BCF1-E4CE-4A51-90D7-8BE5C35F5287}" presName="spaceRect" presStyleCnt="0"/>
      <dgm:spPr/>
    </dgm:pt>
    <dgm:pt modelId="{F8F68D60-0741-4181-89F5-24F59F51E647}" type="pres">
      <dgm:prSet presAssocID="{7461BCF1-E4CE-4A51-90D7-8BE5C35F5287}" presName="textRect" presStyleLbl="revTx" presStyleIdx="2" presStyleCnt="4">
        <dgm:presLayoutVars>
          <dgm:chMax val="1"/>
          <dgm:chPref val="1"/>
        </dgm:presLayoutVars>
      </dgm:prSet>
      <dgm:spPr/>
    </dgm:pt>
    <dgm:pt modelId="{283253C2-621A-49A8-8E9C-8E6257A328BE}" type="pres">
      <dgm:prSet presAssocID="{E5A0D11E-D8D3-4A3C-9B4C-DEAA878561FB}" presName="sibTrans" presStyleCnt="0"/>
      <dgm:spPr/>
    </dgm:pt>
    <dgm:pt modelId="{F9857CBB-7249-41B7-BF23-79592D8A912C}" type="pres">
      <dgm:prSet presAssocID="{F8147F32-DD81-47B5-939D-B63872905962}" presName="compNode" presStyleCnt="0"/>
      <dgm:spPr/>
    </dgm:pt>
    <dgm:pt modelId="{D8A6AADA-AA5B-4598-8D5E-6FC24CA067A5}" type="pres">
      <dgm:prSet presAssocID="{F8147F32-DD81-47B5-939D-B63872905962}" presName="iconBgRect" presStyleLbl="bgShp" presStyleIdx="3" presStyleCnt="4"/>
      <dgm:spPr>
        <a:prstGeom prst="round2DiagRect">
          <a:avLst>
            <a:gd name="adj1" fmla="val 29727"/>
            <a:gd name="adj2" fmla="val 0"/>
          </a:avLst>
        </a:prstGeom>
      </dgm:spPr>
    </dgm:pt>
    <dgm:pt modelId="{2907A742-D33D-4E82-832B-D9B7A4BA6075}" type="pres">
      <dgm:prSet presAssocID="{F8147F32-DD81-47B5-939D-B63872905962}"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Professor male with solid fill"/>
        </a:ext>
      </dgm:extLst>
    </dgm:pt>
    <dgm:pt modelId="{31BA9E16-B8E1-4FC2-8A8C-79531D0D3429}" type="pres">
      <dgm:prSet presAssocID="{F8147F32-DD81-47B5-939D-B63872905962}" presName="spaceRect" presStyleCnt="0"/>
      <dgm:spPr/>
    </dgm:pt>
    <dgm:pt modelId="{764F6576-8D3E-454F-8941-3F7883159E65}" type="pres">
      <dgm:prSet presAssocID="{F8147F32-DD81-47B5-939D-B63872905962}" presName="textRect" presStyleLbl="revTx" presStyleIdx="3" presStyleCnt="4">
        <dgm:presLayoutVars>
          <dgm:chMax val="1"/>
          <dgm:chPref val="1"/>
        </dgm:presLayoutVars>
      </dgm:prSet>
      <dgm:spPr/>
    </dgm:pt>
  </dgm:ptLst>
  <dgm:cxnLst>
    <dgm:cxn modelId="{3198682D-DD5A-4EED-B62E-C9D3DE3FF63B}" type="presOf" srcId="{DF62E415-4702-431C-A2AB-809F0B78C238}" destId="{DFB7F8DF-581B-4314-B268-F539143DE01A}" srcOrd="0" destOrd="0" presId="urn:microsoft.com/office/officeart/2018/5/layout/IconLeafLabelList"/>
    <dgm:cxn modelId="{93AA042F-098B-4998-AFE2-C5C5C105D6AB}" type="presOf" srcId="{F8147F32-DD81-47B5-939D-B63872905962}" destId="{764F6576-8D3E-454F-8941-3F7883159E65}" srcOrd="0" destOrd="0" presId="urn:microsoft.com/office/officeart/2018/5/layout/IconLeafLabelList"/>
    <dgm:cxn modelId="{5DF9D270-BB38-4D77-87EA-678B544F8DB0}" type="presOf" srcId="{7461BCF1-E4CE-4A51-90D7-8BE5C35F5287}" destId="{F8F68D60-0741-4181-89F5-24F59F51E647}" srcOrd="0" destOrd="0" presId="urn:microsoft.com/office/officeart/2018/5/layout/IconLeafLabelList"/>
    <dgm:cxn modelId="{40C73D9C-FBCF-4E0E-BDC9-3547C2C11FFD}" type="presOf" srcId="{79A35311-AAF4-4B38-BDD1-A74C08C98154}" destId="{714C42AF-57F7-4894-BB38-E99119271122}" srcOrd="0" destOrd="0" presId="urn:microsoft.com/office/officeart/2018/5/layout/IconLeafLabelList"/>
    <dgm:cxn modelId="{73E4C2A0-67E2-44EA-B02B-059EC722A5FA}" srcId="{79A35311-AAF4-4B38-BDD1-A74C08C98154}" destId="{DF62E415-4702-431C-A2AB-809F0B78C238}" srcOrd="1" destOrd="0" parTransId="{F1CD75F9-3CE1-4CE1-85B9-90FA1AF67E0A}" sibTransId="{8C7AB611-8DB0-40F1-8816-514A80F9588B}"/>
    <dgm:cxn modelId="{7FC062A7-D6E6-463C-8BB8-C48E7BF7A472}" srcId="{79A35311-AAF4-4B38-BDD1-A74C08C98154}" destId="{8929D5FB-E931-4DB0-88A8-8CEA596B5FC4}" srcOrd="0" destOrd="0" parTransId="{E88C71E6-AB1B-46A9-A3FE-0142D17584E0}" sibTransId="{B67B5C4B-C8C1-42B4-9CB4-2CB086B15ACB}"/>
    <dgm:cxn modelId="{E6A995C2-E55E-421F-9E3E-1652DF2FE3C8}" type="presOf" srcId="{8929D5FB-E931-4DB0-88A8-8CEA596B5FC4}" destId="{482ABADC-1BAA-4211-8838-E235153E9344}" srcOrd="0" destOrd="0" presId="urn:microsoft.com/office/officeart/2018/5/layout/IconLeafLabelList"/>
    <dgm:cxn modelId="{6BDF7EDB-8FFF-40F6-AEAD-ECD0304A3B13}" srcId="{79A35311-AAF4-4B38-BDD1-A74C08C98154}" destId="{7461BCF1-E4CE-4A51-90D7-8BE5C35F5287}" srcOrd="2" destOrd="0" parTransId="{BB9AECC5-1870-44B2-B752-DFA6CC0FDC63}" sibTransId="{E5A0D11E-D8D3-4A3C-9B4C-DEAA878561FB}"/>
    <dgm:cxn modelId="{6F3F57E4-4559-4CF1-843F-4DDFF6D0F8A1}" srcId="{79A35311-AAF4-4B38-BDD1-A74C08C98154}" destId="{F8147F32-DD81-47B5-939D-B63872905962}" srcOrd="3" destOrd="0" parTransId="{C47B74C1-EE49-4DD9-AF01-08CCBF188242}" sibTransId="{90EFE34F-183B-4199-92B3-DC4D853DFE69}"/>
    <dgm:cxn modelId="{C19C1533-0B53-4A7C-A204-40C47BA99E58}" type="presParOf" srcId="{714C42AF-57F7-4894-BB38-E99119271122}" destId="{7D53B207-14EE-4E78-9492-0385F50D0D3E}" srcOrd="0" destOrd="0" presId="urn:microsoft.com/office/officeart/2018/5/layout/IconLeafLabelList"/>
    <dgm:cxn modelId="{46E157FA-BA70-4B81-99CF-69DDA4AC92FA}" type="presParOf" srcId="{7D53B207-14EE-4E78-9492-0385F50D0D3E}" destId="{FB49211E-D7AE-45DB-AA9D-B3C720044EF2}" srcOrd="0" destOrd="0" presId="urn:microsoft.com/office/officeart/2018/5/layout/IconLeafLabelList"/>
    <dgm:cxn modelId="{88B95F37-A5F4-415F-9BCD-FB6CB666C20B}" type="presParOf" srcId="{7D53B207-14EE-4E78-9492-0385F50D0D3E}" destId="{644882FC-4915-4A8F-BC3F-B379C465F5AA}" srcOrd="1" destOrd="0" presId="urn:microsoft.com/office/officeart/2018/5/layout/IconLeafLabelList"/>
    <dgm:cxn modelId="{114CE3EC-4666-4838-B0F9-C25A8ADCD32E}" type="presParOf" srcId="{7D53B207-14EE-4E78-9492-0385F50D0D3E}" destId="{0318863E-1FB7-4823-9992-2FF1C0943246}" srcOrd="2" destOrd="0" presId="urn:microsoft.com/office/officeart/2018/5/layout/IconLeafLabelList"/>
    <dgm:cxn modelId="{780FD446-2ABE-49F8-8FC6-631AF7FC8598}" type="presParOf" srcId="{7D53B207-14EE-4E78-9492-0385F50D0D3E}" destId="{482ABADC-1BAA-4211-8838-E235153E9344}" srcOrd="3" destOrd="0" presId="urn:microsoft.com/office/officeart/2018/5/layout/IconLeafLabelList"/>
    <dgm:cxn modelId="{E3BF3FAA-211C-44AC-8B60-536BFB3E860B}" type="presParOf" srcId="{714C42AF-57F7-4894-BB38-E99119271122}" destId="{6C57EC42-1CD0-4301-B93B-A1A3215CAD87}" srcOrd="1" destOrd="0" presId="urn:microsoft.com/office/officeart/2018/5/layout/IconLeafLabelList"/>
    <dgm:cxn modelId="{595D0FED-B943-4525-8A25-C4B4682F6B3B}" type="presParOf" srcId="{714C42AF-57F7-4894-BB38-E99119271122}" destId="{E46EC26F-C5C8-453C-AA0B-59E85492C471}" srcOrd="2" destOrd="0" presId="urn:microsoft.com/office/officeart/2018/5/layout/IconLeafLabelList"/>
    <dgm:cxn modelId="{BEA3503C-A7F2-45E6-94F1-27181DCAE728}" type="presParOf" srcId="{E46EC26F-C5C8-453C-AA0B-59E85492C471}" destId="{481D3C39-6851-45F8-8B90-CAFCA1AB0193}" srcOrd="0" destOrd="0" presId="urn:microsoft.com/office/officeart/2018/5/layout/IconLeafLabelList"/>
    <dgm:cxn modelId="{E143CF61-633F-437A-A0F8-83FB5E03DB87}" type="presParOf" srcId="{E46EC26F-C5C8-453C-AA0B-59E85492C471}" destId="{E0EC2AAA-C01D-4200-B04C-BEB4928B9366}" srcOrd="1" destOrd="0" presId="urn:microsoft.com/office/officeart/2018/5/layout/IconLeafLabelList"/>
    <dgm:cxn modelId="{91D78FDF-9081-4028-8D97-6F857F726F62}" type="presParOf" srcId="{E46EC26F-C5C8-453C-AA0B-59E85492C471}" destId="{D15D2787-CE96-4CB9-A4EC-B5050F38FE99}" srcOrd="2" destOrd="0" presId="urn:microsoft.com/office/officeart/2018/5/layout/IconLeafLabelList"/>
    <dgm:cxn modelId="{3D9E195B-21E3-4564-8F74-A18878B6F348}" type="presParOf" srcId="{E46EC26F-C5C8-453C-AA0B-59E85492C471}" destId="{DFB7F8DF-581B-4314-B268-F539143DE01A}" srcOrd="3" destOrd="0" presId="urn:microsoft.com/office/officeart/2018/5/layout/IconLeafLabelList"/>
    <dgm:cxn modelId="{2C9C4BDE-EB55-4B9F-AFC9-E0C2BD0DCBDD}" type="presParOf" srcId="{714C42AF-57F7-4894-BB38-E99119271122}" destId="{5907FD8D-5CE4-45BA-964D-328FCF5A67AC}" srcOrd="3" destOrd="0" presId="urn:microsoft.com/office/officeart/2018/5/layout/IconLeafLabelList"/>
    <dgm:cxn modelId="{3A6584BD-88AD-439C-9D49-800DAF47C3BD}" type="presParOf" srcId="{714C42AF-57F7-4894-BB38-E99119271122}" destId="{37C0277B-7E3B-48C3-8653-37D348D8DFAA}" srcOrd="4" destOrd="0" presId="urn:microsoft.com/office/officeart/2018/5/layout/IconLeafLabelList"/>
    <dgm:cxn modelId="{D87BA125-55E0-441A-8885-040129AD5D28}" type="presParOf" srcId="{37C0277B-7E3B-48C3-8653-37D348D8DFAA}" destId="{0F805153-3078-4C2A-B9C8-8806760959AC}" srcOrd="0" destOrd="0" presId="urn:microsoft.com/office/officeart/2018/5/layout/IconLeafLabelList"/>
    <dgm:cxn modelId="{CC737B02-3765-41E0-B87E-A5DB21F4F924}" type="presParOf" srcId="{37C0277B-7E3B-48C3-8653-37D348D8DFAA}" destId="{E4172B12-9B4A-444A-A57A-D1B0B0A0B1A6}" srcOrd="1" destOrd="0" presId="urn:microsoft.com/office/officeart/2018/5/layout/IconLeafLabelList"/>
    <dgm:cxn modelId="{F34723E5-5B53-4C67-989E-53E504F08043}" type="presParOf" srcId="{37C0277B-7E3B-48C3-8653-37D348D8DFAA}" destId="{0393AC16-1A81-47AB-BDB7-A95F12ADBA6E}" srcOrd="2" destOrd="0" presId="urn:microsoft.com/office/officeart/2018/5/layout/IconLeafLabelList"/>
    <dgm:cxn modelId="{454468E5-85EE-40A2-B2F9-465F56ADC3AE}" type="presParOf" srcId="{37C0277B-7E3B-48C3-8653-37D348D8DFAA}" destId="{F8F68D60-0741-4181-89F5-24F59F51E647}" srcOrd="3" destOrd="0" presId="urn:microsoft.com/office/officeart/2018/5/layout/IconLeafLabelList"/>
    <dgm:cxn modelId="{A3A89ABE-A24E-42EE-8849-0EEEF00F06B8}" type="presParOf" srcId="{714C42AF-57F7-4894-BB38-E99119271122}" destId="{283253C2-621A-49A8-8E9C-8E6257A328BE}" srcOrd="5" destOrd="0" presId="urn:microsoft.com/office/officeart/2018/5/layout/IconLeafLabelList"/>
    <dgm:cxn modelId="{3F6260DB-0806-497B-B23C-7D4DB88D8526}" type="presParOf" srcId="{714C42AF-57F7-4894-BB38-E99119271122}" destId="{F9857CBB-7249-41B7-BF23-79592D8A912C}" srcOrd="6" destOrd="0" presId="urn:microsoft.com/office/officeart/2018/5/layout/IconLeafLabelList"/>
    <dgm:cxn modelId="{4283AF30-D28E-438D-97CC-435BDEF84172}" type="presParOf" srcId="{F9857CBB-7249-41B7-BF23-79592D8A912C}" destId="{D8A6AADA-AA5B-4598-8D5E-6FC24CA067A5}" srcOrd="0" destOrd="0" presId="urn:microsoft.com/office/officeart/2018/5/layout/IconLeafLabelList"/>
    <dgm:cxn modelId="{791C5BC1-5A4B-42DD-91FF-65838995124E}" type="presParOf" srcId="{F9857CBB-7249-41B7-BF23-79592D8A912C}" destId="{2907A742-D33D-4E82-832B-D9B7A4BA6075}" srcOrd="1" destOrd="0" presId="urn:microsoft.com/office/officeart/2018/5/layout/IconLeafLabelList"/>
    <dgm:cxn modelId="{A44F44D2-E46C-4B7D-BF7A-27E88E0152E9}" type="presParOf" srcId="{F9857CBB-7249-41B7-BF23-79592D8A912C}" destId="{31BA9E16-B8E1-4FC2-8A8C-79531D0D3429}" srcOrd="2" destOrd="0" presId="urn:microsoft.com/office/officeart/2018/5/layout/IconLeafLabelList"/>
    <dgm:cxn modelId="{F817DA51-A9DF-4F04-87F2-3558727A4603}" type="presParOf" srcId="{F9857CBB-7249-41B7-BF23-79592D8A912C}" destId="{764F6576-8D3E-454F-8941-3F7883159E65}"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C8E34B-7D16-4E52-B310-7F4A29FACB10}">
      <dsp:nvSpPr>
        <dsp:cNvPr id="0" name=""/>
        <dsp:cNvSpPr/>
      </dsp:nvSpPr>
      <dsp:spPr>
        <a:xfrm>
          <a:off x="0" y="0"/>
          <a:ext cx="3298031" cy="3364741"/>
        </a:xfrm>
        <a:prstGeom prst="rect">
          <a:avLst/>
        </a:prstGeom>
        <a:solidFill>
          <a:schemeClr val="bg1">
            <a:lumMod val="85000"/>
            <a:alpha val="90000"/>
          </a:schemeClr>
        </a:solidFill>
        <a:ln w="9525" cap="rnd"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257127" tIns="330200" rIns="257127" bIns="330200" numCol="1" spcCol="1270" anchor="t" anchorCtr="0">
          <a:noAutofit/>
        </a:bodyPr>
        <a:lstStyle/>
        <a:p>
          <a:pPr marL="0" lvl="0" indent="0" algn="l" defTabSz="1155700">
            <a:lnSpc>
              <a:spcPct val="90000"/>
            </a:lnSpc>
            <a:spcBef>
              <a:spcPct val="0"/>
            </a:spcBef>
            <a:spcAft>
              <a:spcPct val="35000"/>
            </a:spcAft>
            <a:buNone/>
          </a:pPr>
          <a:r>
            <a:rPr lang="en-US" sz="2600" b="1" kern="1200" dirty="0"/>
            <a:t>Saving Money</a:t>
          </a:r>
        </a:p>
      </dsp:txBody>
      <dsp:txXfrm>
        <a:off x="0" y="1278601"/>
        <a:ext cx="3298031" cy="2018844"/>
      </dsp:txXfrm>
    </dsp:sp>
    <dsp:sp modelId="{4CC6285D-49EA-4EDA-AD57-CF6D57333EA5}">
      <dsp:nvSpPr>
        <dsp:cNvPr id="0" name=""/>
        <dsp:cNvSpPr/>
      </dsp:nvSpPr>
      <dsp:spPr>
        <a:xfrm>
          <a:off x="1144304" y="336474"/>
          <a:ext cx="1009422" cy="1009422"/>
        </a:xfrm>
        <a:prstGeom prst="ellipse">
          <a:avLst/>
        </a:prstGeom>
        <a:solidFill>
          <a:srgbClr val="0070C0"/>
        </a:solidFill>
        <a:ln w="9525" cap="rnd" cmpd="sng" algn="ctr">
          <a:solidFill>
            <a:schemeClr val="accent5">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78698" tIns="12700" rIns="78698"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292130" y="484300"/>
        <a:ext cx="713770" cy="713770"/>
      </dsp:txXfrm>
    </dsp:sp>
    <dsp:sp modelId="{46A3ADA5-A7B5-4CD9-B657-6BC86D61E508}">
      <dsp:nvSpPr>
        <dsp:cNvPr id="0" name=""/>
        <dsp:cNvSpPr/>
      </dsp:nvSpPr>
      <dsp:spPr>
        <a:xfrm>
          <a:off x="0" y="3364669"/>
          <a:ext cx="3298031" cy="72"/>
        </a:xfrm>
        <a:prstGeom prst="rect">
          <a:avLst/>
        </a:prstGeom>
        <a:blipFill rotWithShape="1">
          <a:blip xmlns:r="http://schemas.openxmlformats.org/officeDocument/2006/relationships" r:embed="rId1">
            <a:duotone>
              <a:schemeClr val="accent5">
                <a:hueOff val="-576001"/>
                <a:satOff val="-20000"/>
                <a:lumOff val="10000"/>
                <a:alphaOff val="0"/>
                <a:tint val="98000"/>
                <a:lumMod val="102000"/>
              </a:schemeClr>
              <a:schemeClr val="accent5">
                <a:hueOff val="-576001"/>
                <a:satOff val="-20000"/>
                <a:lumOff val="10000"/>
                <a:alphaOff val="0"/>
                <a:shade val="98000"/>
                <a:lumMod val="98000"/>
              </a:schemeClr>
            </a:duotone>
          </a:blip>
          <a:tile tx="0" ty="0" sx="100000" sy="100000" flip="none" algn="tl"/>
        </a:blipFill>
        <a:ln w="9525" cap="rnd" cmpd="sng" algn="ctr">
          <a:solidFill>
            <a:schemeClr val="accent5">
              <a:hueOff val="-576001"/>
              <a:satOff val="-20000"/>
              <a:lumOff val="1000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B857AB7D-0B48-431F-AD1C-ED343C593E23}">
      <dsp:nvSpPr>
        <dsp:cNvPr id="0" name=""/>
        <dsp:cNvSpPr/>
      </dsp:nvSpPr>
      <dsp:spPr>
        <a:xfrm>
          <a:off x="3627834" y="0"/>
          <a:ext cx="3298031" cy="3364741"/>
        </a:xfrm>
        <a:prstGeom prst="rect">
          <a:avLst/>
        </a:prstGeom>
        <a:solidFill>
          <a:schemeClr val="bg1">
            <a:lumMod val="85000"/>
            <a:alpha val="90000"/>
          </a:schemeClr>
        </a:solidFill>
        <a:ln w="9525" cap="rnd" cmpd="sng" algn="ctr">
          <a:solidFill>
            <a:schemeClr val="accent5">
              <a:tint val="40000"/>
              <a:alpha val="90000"/>
              <a:hueOff val="-1148738"/>
              <a:satOff val="-50000"/>
              <a:lumOff val="5057"/>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57127" tIns="330200" rIns="257127" bIns="330200" numCol="1" spcCol="1270" anchor="t" anchorCtr="0">
          <a:noAutofit/>
        </a:bodyPr>
        <a:lstStyle/>
        <a:p>
          <a:pPr marL="0" lvl="0" indent="0" algn="l" defTabSz="1155700">
            <a:lnSpc>
              <a:spcPct val="90000"/>
            </a:lnSpc>
            <a:spcBef>
              <a:spcPct val="0"/>
            </a:spcBef>
            <a:spcAft>
              <a:spcPct val="35000"/>
            </a:spcAft>
            <a:buNone/>
          </a:pPr>
          <a:r>
            <a:rPr lang="en-US" sz="2600" b="1" kern="1200" dirty="0"/>
            <a:t>Saving Time</a:t>
          </a:r>
        </a:p>
      </dsp:txBody>
      <dsp:txXfrm>
        <a:off x="3627834" y="1278601"/>
        <a:ext cx="3298031" cy="2018844"/>
      </dsp:txXfrm>
    </dsp:sp>
    <dsp:sp modelId="{E623E6B3-9D90-4B55-8A40-FF8F357A07C5}">
      <dsp:nvSpPr>
        <dsp:cNvPr id="0" name=""/>
        <dsp:cNvSpPr/>
      </dsp:nvSpPr>
      <dsp:spPr>
        <a:xfrm>
          <a:off x="4772138" y="336474"/>
          <a:ext cx="1009422" cy="1009422"/>
        </a:xfrm>
        <a:prstGeom prst="ellipse">
          <a:avLst/>
        </a:prstGeom>
        <a:solidFill>
          <a:srgbClr val="0070C0"/>
        </a:solidFill>
        <a:ln w="9525" cap="rnd" cmpd="sng" algn="ctr">
          <a:solidFill>
            <a:schemeClr val="accent5">
              <a:hueOff val="-1152002"/>
              <a:satOff val="-40000"/>
              <a:lumOff val="2000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78698" tIns="12700" rIns="78698" bIns="12700" numCol="1" spcCol="1270" anchor="ctr" anchorCtr="0">
          <a:noAutofit/>
        </a:bodyPr>
        <a:lstStyle/>
        <a:p>
          <a:pPr marL="0" lvl="0" indent="0" algn="ctr" defTabSz="2133600">
            <a:lnSpc>
              <a:spcPct val="90000"/>
            </a:lnSpc>
            <a:spcBef>
              <a:spcPct val="0"/>
            </a:spcBef>
            <a:spcAft>
              <a:spcPct val="35000"/>
            </a:spcAft>
            <a:buNone/>
          </a:pPr>
          <a:r>
            <a:rPr lang="en-US" sz="4800" kern="1200" dirty="0"/>
            <a:t>2</a:t>
          </a:r>
        </a:p>
      </dsp:txBody>
      <dsp:txXfrm>
        <a:off x="4919964" y="484300"/>
        <a:ext cx="713770" cy="713770"/>
      </dsp:txXfrm>
    </dsp:sp>
    <dsp:sp modelId="{F3E9A7F9-373C-49CF-81CD-ECF44D981D32}">
      <dsp:nvSpPr>
        <dsp:cNvPr id="0" name=""/>
        <dsp:cNvSpPr/>
      </dsp:nvSpPr>
      <dsp:spPr>
        <a:xfrm>
          <a:off x="3627834" y="3364669"/>
          <a:ext cx="3298031" cy="72"/>
        </a:xfrm>
        <a:prstGeom prst="rect">
          <a:avLst/>
        </a:prstGeom>
        <a:blipFill rotWithShape="1">
          <a:blip xmlns:r="http://schemas.openxmlformats.org/officeDocument/2006/relationships" r:embed="rId1">
            <a:duotone>
              <a:schemeClr val="accent5">
                <a:hueOff val="-1728004"/>
                <a:satOff val="-60000"/>
                <a:lumOff val="30000"/>
                <a:alphaOff val="0"/>
                <a:tint val="98000"/>
                <a:lumMod val="102000"/>
              </a:schemeClr>
              <a:schemeClr val="accent5">
                <a:hueOff val="-1728004"/>
                <a:satOff val="-60000"/>
                <a:lumOff val="30000"/>
                <a:alphaOff val="0"/>
                <a:shade val="98000"/>
                <a:lumMod val="98000"/>
              </a:schemeClr>
            </a:duotone>
          </a:blip>
          <a:tile tx="0" ty="0" sx="100000" sy="100000" flip="none" algn="tl"/>
        </a:blipFill>
        <a:ln w="9525" cap="rnd" cmpd="sng" algn="ctr">
          <a:solidFill>
            <a:schemeClr val="accent5">
              <a:hueOff val="-1728004"/>
              <a:satOff val="-60000"/>
              <a:lumOff val="3000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C1F05C1D-7CC2-46A0-AF9E-42A769C1E398}">
      <dsp:nvSpPr>
        <dsp:cNvPr id="0" name=""/>
        <dsp:cNvSpPr/>
      </dsp:nvSpPr>
      <dsp:spPr>
        <a:xfrm>
          <a:off x="7255668" y="0"/>
          <a:ext cx="3298031" cy="3364741"/>
        </a:xfrm>
        <a:prstGeom prst="rect">
          <a:avLst/>
        </a:prstGeom>
        <a:solidFill>
          <a:srgbClr val="DDDDDD">
            <a:alpha val="89804"/>
          </a:srgbClr>
        </a:solidFill>
        <a:ln w="9525" cap="rnd" cmpd="sng" algn="ctr">
          <a:solidFill>
            <a:schemeClr val="accent5">
              <a:tint val="40000"/>
              <a:alpha val="90000"/>
              <a:hueOff val="-2297476"/>
              <a:satOff val="-100000"/>
              <a:lumOff val="10113"/>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57127" tIns="330200" rIns="257127" bIns="330200" numCol="1" spcCol="1270" anchor="t" anchorCtr="0">
          <a:noAutofit/>
        </a:bodyPr>
        <a:lstStyle/>
        <a:p>
          <a:pPr marL="0" lvl="0" indent="0" algn="l" defTabSz="1155700">
            <a:lnSpc>
              <a:spcPct val="90000"/>
            </a:lnSpc>
            <a:spcBef>
              <a:spcPct val="0"/>
            </a:spcBef>
            <a:spcAft>
              <a:spcPct val="35000"/>
            </a:spcAft>
            <a:buNone/>
          </a:pPr>
          <a:r>
            <a:rPr lang="en-US" sz="2600" b="1" kern="1200" dirty="0"/>
            <a:t>Easing In</a:t>
          </a:r>
        </a:p>
      </dsp:txBody>
      <dsp:txXfrm>
        <a:off x="7255668" y="1278601"/>
        <a:ext cx="3298031" cy="2018844"/>
      </dsp:txXfrm>
    </dsp:sp>
    <dsp:sp modelId="{AD1A1FA7-AAF1-42C8-AA34-DC8BF2524DB6}">
      <dsp:nvSpPr>
        <dsp:cNvPr id="0" name=""/>
        <dsp:cNvSpPr/>
      </dsp:nvSpPr>
      <dsp:spPr>
        <a:xfrm>
          <a:off x="8399973" y="336474"/>
          <a:ext cx="1009422" cy="1009422"/>
        </a:xfrm>
        <a:prstGeom prst="ellipse">
          <a:avLst/>
        </a:prstGeom>
        <a:solidFill>
          <a:srgbClr val="0070C0"/>
        </a:solidFill>
        <a:ln w="9525" cap="rnd" cmpd="sng" algn="ctr">
          <a:solidFill>
            <a:schemeClr val="accent5">
              <a:hueOff val="-2304005"/>
              <a:satOff val="-80000"/>
              <a:lumOff val="4000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78698" tIns="12700" rIns="78698" bIns="12700" numCol="1" spcCol="1270" anchor="ctr" anchorCtr="0">
          <a:noAutofit/>
        </a:bodyPr>
        <a:lstStyle/>
        <a:p>
          <a:pPr marL="0" lvl="0" indent="0" algn="ctr" defTabSz="2133600">
            <a:lnSpc>
              <a:spcPct val="90000"/>
            </a:lnSpc>
            <a:spcBef>
              <a:spcPct val="0"/>
            </a:spcBef>
            <a:spcAft>
              <a:spcPct val="35000"/>
            </a:spcAft>
            <a:buNone/>
          </a:pPr>
          <a:r>
            <a:rPr lang="en-US" sz="4800" kern="1200" dirty="0"/>
            <a:t>3</a:t>
          </a:r>
        </a:p>
      </dsp:txBody>
      <dsp:txXfrm>
        <a:off x="8547799" y="484300"/>
        <a:ext cx="713770" cy="713770"/>
      </dsp:txXfrm>
    </dsp:sp>
    <dsp:sp modelId="{1CDD7C63-122A-4B05-AA44-C76C55AA2580}">
      <dsp:nvSpPr>
        <dsp:cNvPr id="0" name=""/>
        <dsp:cNvSpPr/>
      </dsp:nvSpPr>
      <dsp:spPr>
        <a:xfrm>
          <a:off x="7255668" y="3364669"/>
          <a:ext cx="3298031" cy="72"/>
        </a:xfrm>
        <a:prstGeom prst="rect">
          <a:avLst/>
        </a:prstGeom>
        <a:blipFill rotWithShape="1">
          <a:blip xmlns:r="http://schemas.openxmlformats.org/officeDocument/2006/relationships" r:embed="rId1">
            <a:duotone>
              <a:schemeClr val="accent5">
                <a:hueOff val="-2880006"/>
                <a:satOff val="-100000"/>
                <a:lumOff val="50000"/>
                <a:alphaOff val="0"/>
                <a:tint val="98000"/>
                <a:lumMod val="102000"/>
              </a:schemeClr>
              <a:schemeClr val="accent5">
                <a:hueOff val="-2880006"/>
                <a:satOff val="-100000"/>
                <a:lumOff val="50000"/>
                <a:alphaOff val="0"/>
                <a:shade val="98000"/>
                <a:lumMod val="98000"/>
              </a:schemeClr>
            </a:duotone>
          </a:blip>
          <a:tile tx="0" ty="0" sx="100000" sy="100000" flip="none" algn="tl"/>
        </a:blipFill>
        <a:ln w="9525" cap="rnd" cmpd="sng" algn="ctr">
          <a:solidFill>
            <a:schemeClr val="accent5">
              <a:hueOff val="-2880006"/>
              <a:satOff val="-100000"/>
              <a:lumOff val="5000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A18EAD-86C4-4849-850C-A3CD79F1E575}">
      <dsp:nvSpPr>
        <dsp:cNvPr id="0" name=""/>
        <dsp:cNvSpPr/>
      </dsp:nvSpPr>
      <dsp:spPr>
        <a:xfrm>
          <a:off x="0" y="413140"/>
          <a:ext cx="6968094" cy="1134000"/>
        </a:xfrm>
        <a:prstGeom prst="rect">
          <a:avLst/>
        </a:prstGeom>
        <a:solidFill>
          <a:schemeClr val="lt1">
            <a:alpha val="90000"/>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40802" tIns="416560" rIns="540802" bIns="142240" numCol="1" spcCol="1270" anchor="t" anchorCtr="0">
          <a:noAutofit/>
        </a:bodyPr>
        <a:lstStyle/>
        <a:p>
          <a:pPr marL="228600" lvl="1" indent="-228600" algn="l" defTabSz="889000">
            <a:lnSpc>
              <a:spcPct val="90000"/>
            </a:lnSpc>
            <a:spcBef>
              <a:spcPct val="0"/>
            </a:spcBef>
            <a:spcAft>
              <a:spcPct val="15000"/>
            </a:spcAft>
            <a:buChar char="•"/>
          </a:pPr>
          <a:r>
            <a:rPr lang="en-US" sz="2000" b="0" kern="1200" dirty="0"/>
            <a:t>DE students receive “two” courses, up to six college credits, for free.</a:t>
          </a:r>
        </a:p>
      </dsp:txBody>
      <dsp:txXfrm>
        <a:off x="0" y="413140"/>
        <a:ext cx="6968094" cy="1134000"/>
      </dsp:txXfrm>
    </dsp:sp>
    <dsp:sp modelId="{BB3555CA-D1E0-48CE-84EC-74715E05B6F0}">
      <dsp:nvSpPr>
        <dsp:cNvPr id="0" name=""/>
        <dsp:cNvSpPr/>
      </dsp:nvSpPr>
      <dsp:spPr>
        <a:xfrm>
          <a:off x="348404" y="117940"/>
          <a:ext cx="4877665" cy="590400"/>
        </a:xfrm>
        <a:prstGeom prst="roundRect">
          <a:avLst/>
        </a:prstGeom>
        <a:solidFill>
          <a:schemeClr val="accent5">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84364" tIns="0" rIns="184364" bIns="0" numCol="1" spcCol="1270" anchor="ctr" anchorCtr="0">
          <a:noAutofit/>
        </a:bodyPr>
        <a:lstStyle/>
        <a:p>
          <a:pPr marL="0" lvl="0" indent="0" algn="l" defTabSz="889000">
            <a:lnSpc>
              <a:spcPct val="90000"/>
            </a:lnSpc>
            <a:spcBef>
              <a:spcPct val="0"/>
            </a:spcBef>
            <a:spcAft>
              <a:spcPct val="35000"/>
            </a:spcAft>
            <a:buNone/>
          </a:pPr>
          <a:r>
            <a:rPr lang="en-US" sz="2000" b="1" kern="1200"/>
            <a:t>Montana’s ONE-TWO-FREE Program.</a:t>
          </a:r>
          <a:endParaRPr lang="en-US" sz="2000" kern="1200"/>
        </a:p>
      </dsp:txBody>
      <dsp:txXfrm>
        <a:off x="377225" y="146761"/>
        <a:ext cx="4820023" cy="532758"/>
      </dsp:txXfrm>
    </dsp:sp>
    <dsp:sp modelId="{D3C5E449-5038-476F-A7F1-4332BDD3127D}">
      <dsp:nvSpPr>
        <dsp:cNvPr id="0" name=""/>
        <dsp:cNvSpPr/>
      </dsp:nvSpPr>
      <dsp:spPr>
        <a:xfrm>
          <a:off x="0" y="1950340"/>
          <a:ext cx="6968094" cy="1512000"/>
        </a:xfrm>
        <a:prstGeom prst="rect">
          <a:avLst/>
        </a:prstGeom>
        <a:solidFill>
          <a:schemeClr val="lt1">
            <a:alpha val="90000"/>
            <a:hueOff val="0"/>
            <a:satOff val="0"/>
            <a:lumOff val="0"/>
            <a:alphaOff val="0"/>
          </a:schemeClr>
        </a:solidFill>
        <a:ln w="15875" cap="rnd"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540802" tIns="416560" rIns="540802" bIns="142240" numCol="1" spcCol="1270" anchor="t" anchorCtr="0">
          <a:noAutofit/>
        </a:bodyPr>
        <a:lstStyle/>
        <a:p>
          <a:pPr marL="228600" lvl="1" indent="-228600" algn="l" defTabSz="889000">
            <a:lnSpc>
              <a:spcPct val="90000"/>
            </a:lnSpc>
            <a:spcBef>
              <a:spcPct val="0"/>
            </a:spcBef>
            <a:spcAft>
              <a:spcPct val="15000"/>
            </a:spcAft>
            <a:buChar char="•"/>
          </a:pPr>
          <a:r>
            <a:rPr lang="en-US" sz="2000" b="0" kern="1200" dirty="0"/>
            <a:t>50% off regular tuition at Great Falls College</a:t>
          </a:r>
        </a:p>
        <a:p>
          <a:pPr marL="228600" lvl="1" indent="-228600" algn="l" defTabSz="889000">
            <a:lnSpc>
              <a:spcPct val="90000"/>
            </a:lnSpc>
            <a:spcBef>
              <a:spcPct val="0"/>
            </a:spcBef>
            <a:spcAft>
              <a:spcPct val="15000"/>
            </a:spcAft>
            <a:buChar char="•"/>
          </a:pPr>
          <a:r>
            <a:rPr lang="en-US" sz="2000" b="0" kern="1200"/>
            <a:t>No fees. </a:t>
          </a:r>
          <a:endParaRPr lang="en-US" sz="2000" b="0" kern="1200" dirty="0"/>
        </a:p>
        <a:p>
          <a:pPr marL="228600" lvl="1" indent="-228600" algn="l" defTabSz="889000">
            <a:lnSpc>
              <a:spcPct val="90000"/>
            </a:lnSpc>
            <a:spcBef>
              <a:spcPct val="0"/>
            </a:spcBef>
            <a:spcAft>
              <a:spcPct val="15000"/>
            </a:spcAft>
            <a:buChar char="•"/>
          </a:pPr>
          <a:r>
            <a:rPr lang="en-US" sz="2000" b="0" kern="1200"/>
            <a:t>Potential savings of $300+ per course.</a:t>
          </a:r>
          <a:endParaRPr lang="en-US" sz="2000" b="0" kern="1200" dirty="0"/>
        </a:p>
      </dsp:txBody>
      <dsp:txXfrm>
        <a:off x="0" y="1950340"/>
        <a:ext cx="6968094" cy="1512000"/>
      </dsp:txXfrm>
    </dsp:sp>
    <dsp:sp modelId="{9264B109-FE98-4EC9-96B4-9A109227EBEA}">
      <dsp:nvSpPr>
        <dsp:cNvPr id="0" name=""/>
        <dsp:cNvSpPr/>
      </dsp:nvSpPr>
      <dsp:spPr>
        <a:xfrm>
          <a:off x="348404" y="1655140"/>
          <a:ext cx="4877665" cy="590400"/>
        </a:xfrm>
        <a:prstGeom prst="roundRect">
          <a:avLst/>
        </a:prstGeom>
        <a:solidFill>
          <a:schemeClr val="accent2"/>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84364" tIns="0" rIns="184364" bIns="0" numCol="1" spcCol="1270" anchor="ctr" anchorCtr="0">
          <a:noAutofit/>
        </a:bodyPr>
        <a:lstStyle/>
        <a:p>
          <a:pPr marL="0" lvl="0" indent="0" algn="l" defTabSz="889000">
            <a:lnSpc>
              <a:spcPct val="90000"/>
            </a:lnSpc>
            <a:spcBef>
              <a:spcPct val="0"/>
            </a:spcBef>
            <a:spcAft>
              <a:spcPct val="35000"/>
            </a:spcAft>
            <a:buNone/>
          </a:pPr>
          <a:r>
            <a:rPr lang="en-US" sz="2000" b="1" kern="1200" dirty="0"/>
            <a:t>Cost after free credits are used up?</a:t>
          </a:r>
          <a:endParaRPr lang="en-US" sz="2000" kern="1200" dirty="0"/>
        </a:p>
      </dsp:txBody>
      <dsp:txXfrm>
        <a:off x="377225" y="1683961"/>
        <a:ext cx="4820023" cy="5327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93062B-3603-418E-946F-352DEAD4C9F9}">
      <dsp:nvSpPr>
        <dsp:cNvPr id="0" name=""/>
        <dsp:cNvSpPr/>
      </dsp:nvSpPr>
      <dsp:spPr>
        <a:xfrm rot="5400000">
          <a:off x="6707688" y="-2789374"/>
          <a:ext cx="937654" cy="6754368"/>
        </a:xfrm>
        <a:prstGeom prst="round2SameRect">
          <a:avLst/>
        </a:prstGeom>
        <a:solidFill>
          <a:schemeClr val="accent5">
            <a:tint val="40000"/>
            <a:alpha val="90000"/>
            <a:hueOff val="0"/>
            <a:satOff val="0"/>
            <a:lumOff val="0"/>
            <a:alphaOff val="0"/>
          </a:schemeClr>
        </a:solidFill>
        <a:ln w="15875" cap="rnd"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100000"/>
            </a:lnSpc>
            <a:spcBef>
              <a:spcPct val="0"/>
            </a:spcBef>
            <a:spcAft>
              <a:spcPct val="15000"/>
            </a:spcAft>
            <a:buChar char="•"/>
          </a:pPr>
          <a:r>
            <a:rPr lang="en-US" sz="1800" kern="1200" dirty="0"/>
            <a:t>Benefit from the best of both worlds. DE students have access to resources at their high school and college.</a:t>
          </a:r>
        </a:p>
      </dsp:txBody>
      <dsp:txXfrm rot="-5400000">
        <a:off x="3799331" y="164755"/>
        <a:ext cx="6708596" cy="846110"/>
      </dsp:txXfrm>
    </dsp:sp>
    <dsp:sp modelId="{8E4350FB-81AC-44E5-AAEC-77C52037F8D7}">
      <dsp:nvSpPr>
        <dsp:cNvPr id="0" name=""/>
        <dsp:cNvSpPr/>
      </dsp:nvSpPr>
      <dsp:spPr>
        <a:xfrm>
          <a:off x="0" y="1775"/>
          <a:ext cx="3799332" cy="1172068"/>
        </a:xfrm>
        <a:prstGeom prst="roundRect">
          <a:avLst/>
        </a:prstGeom>
        <a:solidFill>
          <a:schemeClr val="accent5">
            <a:hueOff val="0"/>
            <a:satOff val="0"/>
            <a:lumOff val="0"/>
            <a:alphaOff val="0"/>
          </a:schemeClr>
        </a:solidFill>
        <a:ln w="15875"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85725" rIns="171450" bIns="85725" numCol="1" spcCol="1270" anchor="ctr" anchorCtr="0">
          <a:noAutofit/>
        </a:bodyPr>
        <a:lstStyle/>
        <a:p>
          <a:pPr marL="0" lvl="0" indent="0" algn="ctr" defTabSz="2000250">
            <a:lnSpc>
              <a:spcPct val="100000"/>
            </a:lnSpc>
            <a:spcBef>
              <a:spcPct val="0"/>
            </a:spcBef>
            <a:spcAft>
              <a:spcPct val="35000"/>
            </a:spcAft>
            <a:buNone/>
          </a:pPr>
          <a:r>
            <a:rPr lang="en-US" sz="4500" kern="1200"/>
            <a:t>Benefit</a:t>
          </a:r>
          <a:endParaRPr lang="en-US" sz="4500" kern="1200" dirty="0"/>
        </a:p>
      </dsp:txBody>
      <dsp:txXfrm>
        <a:off x="57216" y="58991"/>
        <a:ext cx="3684900" cy="1057636"/>
      </dsp:txXfrm>
    </dsp:sp>
    <dsp:sp modelId="{DC7EB9A1-55C2-4F6F-8519-7224C6F87CF6}">
      <dsp:nvSpPr>
        <dsp:cNvPr id="0" name=""/>
        <dsp:cNvSpPr/>
      </dsp:nvSpPr>
      <dsp:spPr>
        <a:xfrm rot="5400000">
          <a:off x="6707688" y="-1558702"/>
          <a:ext cx="937654" cy="6754368"/>
        </a:xfrm>
        <a:prstGeom prst="round2SameRect">
          <a:avLst/>
        </a:prstGeom>
        <a:solidFill>
          <a:schemeClr val="accent5">
            <a:tint val="40000"/>
            <a:alpha val="90000"/>
            <a:hueOff val="-1148738"/>
            <a:satOff val="-50000"/>
            <a:lumOff val="5057"/>
            <a:alphaOff val="0"/>
          </a:schemeClr>
        </a:solidFill>
        <a:ln w="15875" cap="rnd" cmpd="sng" algn="ctr">
          <a:solidFill>
            <a:schemeClr val="accent5">
              <a:tint val="40000"/>
              <a:alpha val="90000"/>
              <a:hueOff val="-1148738"/>
              <a:satOff val="-50000"/>
              <a:lumOff val="505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100000"/>
            </a:lnSpc>
            <a:spcBef>
              <a:spcPct val="0"/>
            </a:spcBef>
            <a:spcAft>
              <a:spcPct val="15000"/>
            </a:spcAft>
            <a:buChar char="•"/>
          </a:pPr>
          <a:r>
            <a:rPr lang="en-US" sz="1800" kern="1200"/>
            <a:t>Experience the rigor of college classes without the traditional risks.</a:t>
          </a:r>
          <a:endParaRPr lang="en-US" sz="1800" kern="1200" dirty="0"/>
        </a:p>
      </dsp:txBody>
      <dsp:txXfrm rot="-5400000">
        <a:off x="3799331" y="1395427"/>
        <a:ext cx="6708596" cy="846110"/>
      </dsp:txXfrm>
    </dsp:sp>
    <dsp:sp modelId="{D921ACD0-A224-424E-B9B3-EF0DA8DEBE9E}">
      <dsp:nvSpPr>
        <dsp:cNvPr id="0" name=""/>
        <dsp:cNvSpPr/>
      </dsp:nvSpPr>
      <dsp:spPr>
        <a:xfrm>
          <a:off x="0" y="1232447"/>
          <a:ext cx="3799332" cy="1172068"/>
        </a:xfrm>
        <a:prstGeom prst="roundRect">
          <a:avLst/>
        </a:prstGeom>
        <a:solidFill>
          <a:schemeClr val="accent1">
            <a:lumMod val="50000"/>
          </a:schemeClr>
        </a:solidFill>
        <a:ln w="15875"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85725" rIns="171450" bIns="85725" numCol="1" spcCol="1270" anchor="ctr" anchorCtr="0">
          <a:noAutofit/>
        </a:bodyPr>
        <a:lstStyle/>
        <a:p>
          <a:pPr marL="0" lvl="0" indent="0" algn="ctr" defTabSz="2000250">
            <a:lnSpc>
              <a:spcPct val="100000"/>
            </a:lnSpc>
            <a:spcBef>
              <a:spcPct val="0"/>
            </a:spcBef>
            <a:spcAft>
              <a:spcPct val="35000"/>
            </a:spcAft>
            <a:buNone/>
          </a:pPr>
          <a:r>
            <a:rPr lang="en-US" sz="4500" kern="1200" dirty="0"/>
            <a:t>Experience</a:t>
          </a:r>
        </a:p>
      </dsp:txBody>
      <dsp:txXfrm>
        <a:off x="57216" y="1289663"/>
        <a:ext cx="3684900" cy="1057636"/>
      </dsp:txXfrm>
    </dsp:sp>
    <dsp:sp modelId="{6F21B85D-FD02-4199-AAC7-97782D616327}">
      <dsp:nvSpPr>
        <dsp:cNvPr id="0" name=""/>
        <dsp:cNvSpPr/>
      </dsp:nvSpPr>
      <dsp:spPr>
        <a:xfrm rot="5400000">
          <a:off x="6707688" y="-328030"/>
          <a:ext cx="937654" cy="6754368"/>
        </a:xfrm>
        <a:prstGeom prst="round2SameRect">
          <a:avLst/>
        </a:prstGeom>
        <a:solidFill>
          <a:schemeClr val="accent5">
            <a:tint val="40000"/>
            <a:alpha val="90000"/>
            <a:hueOff val="-2297476"/>
            <a:satOff val="-100000"/>
            <a:lumOff val="10113"/>
            <a:alphaOff val="0"/>
          </a:schemeClr>
        </a:solidFill>
        <a:ln w="15875" cap="rnd" cmpd="sng" algn="ctr">
          <a:solidFill>
            <a:schemeClr val="accent5">
              <a:tint val="40000"/>
              <a:alpha val="90000"/>
              <a:hueOff val="-2297476"/>
              <a:satOff val="-100000"/>
              <a:lumOff val="1011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100000"/>
            </a:lnSpc>
            <a:spcBef>
              <a:spcPct val="0"/>
            </a:spcBef>
            <a:spcAft>
              <a:spcPct val="15000"/>
            </a:spcAft>
            <a:buChar char="•"/>
          </a:pPr>
          <a:r>
            <a:rPr lang="en-US" sz="1800" kern="1200" dirty="0"/>
            <a:t>College support – instructors, free tutoring services, library services, and an advisor to help them with the process. </a:t>
          </a:r>
        </a:p>
      </dsp:txBody>
      <dsp:txXfrm rot="-5400000">
        <a:off x="3799331" y="2626099"/>
        <a:ext cx="6708596" cy="846110"/>
      </dsp:txXfrm>
    </dsp:sp>
    <dsp:sp modelId="{250018B3-B656-4B4B-8741-FD9C7750E53D}">
      <dsp:nvSpPr>
        <dsp:cNvPr id="0" name=""/>
        <dsp:cNvSpPr/>
      </dsp:nvSpPr>
      <dsp:spPr>
        <a:xfrm>
          <a:off x="0" y="2463118"/>
          <a:ext cx="3799332" cy="1172068"/>
        </a:xfrm>
        <a:prstGeom prst="roundRect">
          <a:avLst/>
        </a:prstGeom>
        <a:solidFill>
          <a:schemeClr val="accent1">
            <a:lumMod val="75000"/>
          </a:schemeClr>
        </a:solidFill>
        <a:ln w="15875"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85725" rIns="171450" bIns="85725" numCol="1" spcCol="1270" anchor="ctr" anchorCtr="0">
          <a:noAutofit/>
        </a:bodyPr>
        <a:lstStyle/>
        <a:p>
          <a:pPr marL="0" lvl="0" indent="0" algn="ctr" defTabSz="2000250">
            <a:lnSpc>
              <a:spcPct val="100000"/>
            </a:lnSpc>
            <a:spcBef>
              <a:spcPct val="0"/>
            </a:spcBef>
            <a:spcAft>
              <a:spcPct val="35000"/>
            </a:spcAft>
            <a:buNone/>
          </a:pPr>
          <a:r>
            <a:rPr lang="en-US" sz="4500" kern="1200" dirty="0"/>
            <a:t>Gain</a:t>
          </a:r>
        </a:p>
      </dsp:txBody>
      <dsp:txXfrm>
        <a:off x="57216" y="2520334"/>
        <a:ext cx="3684900" cy="10576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E43E96-9D76-4B78-A401-1A6364370C24}">
      <dsp:nvSpPr>
        <dsp:cNvPr id="0" name=""/>
        <dsp:cNvSpPr/>
      </dsp:nvSpPr>
      <dsp:spPr>
        <a:xfrm>
          <a:off x="5164768" y="1282519"/>
          <a:ext cx="2465793" cy="586746"/>
        </a:xfrm>
        <a:custGeom>
          <a:avLst/>
          <a:gdLst/>
          <a:ahLst/>
          <a:cxnLst/>
          <a:rect l="0" t="0" r="0" b="0"/>
          <a:pathLst>
            <a:path>
              <a:moveTo>
                <a:pt x="0" y="0"/>
              </a:moveTo>
              <a:lnTo>
                <a:pt x="0" y="399850"/>
              </a:lnTo>
              <a:lnTo>
                <a:pt x="2465793" y="399850"/>
              </a:lnTo>
              <a:lnTo>
                <a:pt x="2465793" y="586746"/>
              </a:lnTo>
            </a:path>
          </a:pathLst>
        </a:custGeom>
        <a:noFill/>
        <a:ln w="9525" cap="rnd"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5F912C9-45AD-4E92-9E3C-7D920304C0A6}">
      <dsp:nvSpPr>
        <dsp:cNvPr id="0" name=""/>
        <dsp:cNvSpPr/>
      </dsp:nvSpPr>
      <dsp:spPr>
        <a:xfrm>
          <a:off x="5119048" y="1282519"/>
          <a:ext cx="91440" cy="586746"/>
        </a:xfrm>
        <a:custGeom>
          <a:avLst/>
          <a:gdLst/>
          <a:ahLst/>
          <a:cxnLst/>
          <a:rect l="0" t="0" r="0" b="0"/>
          <a:pathLst>
            <a:path>
              <a:moveTo>
                <a:pt x="45720" y="0"/>
              </a:moveTo>
              <a:lnTo>
                <a:pt x="45720" y="586746"/>
              </a:lnTo>
            </a:path>
          </a:pathLst>
        </a:custGeom>
        <a:noFill/>
        <a:ln w="9525" cap="rnd"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046E2FC-9F18-45EE-9578-59DDE9462676}">
      <dsp:nvSpPr>
        <dsp:cNvPr id="0" name=""/>
        <dsp:cNvSpPr/>
      </dsp:nvSpPr>
      <dsp:spPr>
        <a:xfrm>
          <a:off x="2698974" y="1282519"/>
          <a:ext cx="2465793" cy="586746"/>
        </a:xfrm>
        <a:custGeom>
          <a:avLst/>
          <a:gdLst/>
          <a:ahLst/>
          <a:cxnLst/>
          <a:rect l="0" t="0" r="0" b="0"/>
          <a:pathLst>
            <a:path>
              <a:moveTo>
                <a:pt x="2465793" y="0"/>
              </a:moveTo>
              <a:lnTo>
                <a:pt x="2465793" y="399850"/>
              </a:lnTo>
              <a:lnTo>
                <a:pt x="0" y="399850"/>
              </a:lnTo>
              <a:lnTo>
                <a:pt x="0" y="586746"/>
              </a:lnTo>
            </a:path>
          </a:pathLst>
        </a:custGeom>
        <a:noFill/>
        <a:ln w="9525" cap="rnd"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F888BF6-539A-4E2D-A4C5-301DBE1E13AE}">
      <dsp:nvSpPr>
        <dsp:cNvPr id="0" name=""/>
        <dsp:cNvSpPr/>
      </dsp:nvSpPr>
      <dsp:spPr>
        <a:xfrm>
          <a:off x="4156034" y="1427"/>
          <a:ext cx="2017467" cy="1281091"/>
        </a:xfrm>
        <a:prstGeom prst="roundRect">
          <a:avLst>
            <a:gd name="adj" fmla="val 10000"/>
          </a:avLst>
        </a:prstGeom>
        <a:blipFill rotWithShape="1">
          <a:blip xmlns:r="http://schemas.openxmlformats.org/officeDocument/2006/relationships" r:embed="rId1">
            <a:duotone>
              <a:schemeClr val="accent1">
                <a:hueOff val="0"/>
                <a:satOff val="0"/>
                <a:lumOff val="0"/>
                <a:alphaOff val="0"/>
                <a:tint val="98000"/>
                <a:lumMod val="102000"/>
              </a:schemeClr>
              <a:schemeClr val="accent1">
                <a:hueOff val="0"/>
                <a:satOff val="0"/>
                <a:lumOff val="0"/>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sp>
    <dsp:sp modelId="{7C0C639C-0A41-463F-A7CF-93005BD5C746}">
      <dsp:nvSpPr>
        <dsp:cNvPr id="0" name=""/>
        <dsp:cNvSpPr/>
      </dsp:nvSpPr>
      <dsp:spPr>
        <a:xfrm>
          <a:off x="4380197" y="214382"/>
          <a:ext cx="2017467" cy="1281091"/>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Compared to students who do not participate in dual enrollment, MUS DE students outperform their peers in:</a:t>
          </a:r>
        </a:p>
      </dsp:txBody>
      <dsp:txXfrm>
        <a:off x="4417719" y="251904"/>
        <a:ext cx="1942423" cy="1206047"/>
      </dsp:txXfrm>
    </dsp:sp>
    <dsp:sp modelId="{98AAB836-FDE9-4C28-9454-D201280068E6}">
      <dsp:nvSpPr>
        <dsp:cNvPr id="0" name=""/>
        <dsp:cNvSpPr/>
      </dsp:nvSpPr>
      <dsp:spPr>
        <a:xfrm>
          <a:off x="1690241" y="1869266"/>
          <a:ext cx="2017467" cy="1281091"/>
        </a:xfrm>
        <a:prstGeom prst="roundRect">
          <a:avLst>
            <a:gd name="adj" fmla="val 10000"/>
          </a:avLst>
        </a:prstGeom>
        <a:blipFill rotWithShape="1">
          <a:blip xmlns:r="http://schemas.openxmlformats.org/officeDocument/2006/relationships" r:embed="rId1">
            <a:duotone>
              <a:schemeClr val="accent3">
                <a:hueOff val="0"/>
                <a:satOff val="0"/>
                <a:lumOff val="0"/>
                <a:alphaOff val="0"/>
                <a:tint val="98000"/>
                <a:lumMod val="102000"/>
              </a:schemeClr>
              <a:schemeClr val="accent3">
                <a:hueOff val="0"/>
                <a:satOff val="0"/>
                <a:lumOff val="0"/>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sp>
    <dsp:sp modelId="{66AC366D-A10A-4CF8-AAAC-15D39DB1AA28}">
      <dsp:nvSpPr>
        <dsp:cNvPr id="0" name=""/>
        <dsp:cNvSpPr/>
      </dsp:nvSpPr>
      <dsp:spPr>
        <a:xfrm>
          <a:off x="1914404" y="2082221"/>
          <a:ext cx="2017467" cy="1281091"/>
        </a:xfrm>
        <a:prstGeom prst="roundRect">
          <a:avLst>
            <a:gd name="adj" fmla="val 10000"/>
          </a:avLst>
        </a:prstGeom>
        <a:solidFill>
          <a:schemeClr val="lt1">
            <a:alpha val="90000"/>
            <a:hueOff val="0"/>
            <a:satOff val="0"/>
            <a:lumOff val="0"/>
            <a:alphaOff val="0"/>
          </a:schemeClr>
        </a:solidFill>
        <a:ln w="9525" cap="rnd"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t>Retention: </a:t>
          </a:r>
          <a:r>
            <a:rPr lang="en-US" sz="1300" kern="1200"/>
            <a:t>16% higher rate of first-year college retention (84% DE, 68% non-DE)</a:t>
          </a:r>
        </a:p>
      </dsp:txBody>
      <dsp:txXfrm>
        <a:off x="1951926" y="2119743"/>
        <a:ext cx="1942423" cy="1206047"/>
      </dsp:txXfrm>
    </dsp:sp>
    <dsp:sp modelId="{44C7824A-A98D-4F15-BCAC-B209356D7240}">
      <dsp:nvSpPr>
        <dsp:cNvPr id="0" name=""/>
        <dsp:cNvSpPr/>
      </dsp:nvSpPr>
      <dsp:spPr>
        <a:xfrm>
          <a:off x="4156034" y="1869266"/>
          <a:ext cx="2017467" cy="1281091"/>
        </a:xfrm>
        <a:prstGeom prst="roundRect">
          <a:avLst>
            <a:gd name="adj" fmla="val 10000"/>
          </a:avLst>
        </a:prstGeom>
        <a:blipFill rotWithShape="1">
          <a:blip xmlns:r="http://schemas.openxmlformats.org/officeDocument/2006/relationships" r:embed="rId1">
            <a:duotone>
              <a:schemeClr val="accent3">
                <a:hueOff val="0"/>
                <a:satOff val="0"/>
                <a:lumOff val="0"/>
                <a:alphaOff val="0"/>
                <a:tint val="98000"/>
                <a:lumMod val="102000"/>
              </a:schemeClr>
              <a:schemeClr val="accent3">
                <a:hueOff val="0"/>
                <a:satOff val="0"/>
                <a:lumOff val="0"/>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sp>
    <dsp:sp modelId="{9B23CEE0-3442-40DD-AFD0-146AA7A8912F}">
      <dsp:nvSpPr>
        <dsp:cNvPr id="0" name=""/>
        <dsp:cNvSpPr/>
      </dsp:nvSpPr>
      <dsp:spPr>
        <a:xfrm>
          <a:off x="4380197" y="2082221"/>
          <a:ext cx="2017467" cy="1281091"/>
        </a:xfrm>
        <a:prstGeom prst="roundRect">
          <a:avLst>
            <a:gd name="adj" fmla="val 10000"/>
          </a:avLst>
        </a:prstGeom>
        <a:solidFill>
          <a:schemeClr val="lt1">
            <a:alpha val="90000"/>
            <a:hueOff val="0"/>
            <a:satOff val="0"/>
            <a:lumOff val="0"/>
            <a:alphaOff val="0"/>
          </a:schemeClr>
        </a:solidFill>
        <a:ln w="9525" cap="rnd"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t>GPAs: </a:t>
          </a:r>
          <a:r>
            <a:rPr lang="en-US" sz="1300" kern="1200"/>
            <a:t>Higher college freshman GPAs (3.1 DE, 2.8 non-DE)</a:t>
          </a:r>
        </a:p>
      </dsp:txBody>
      <dsp:txXfrm>
        <a:off x="4417719" y="2119743"/>
        <a:ext cx="1942423" cy="1206047"/>
      </dsp:txXfrm>
    </dsp:sp>
    <dsp:sp modelId="{96F1A5BE-97D6-4F37-9ACB-B9FDCFDB4C3A}">
      <dsp:nvSpPr>
        <dsp:cNvPr id="0" name=""/>
        <dsp:cNvSpPr/>
      </dsp:nvSpPr>
      <dsp:spPr>
        <a:xfrm>
          <a:off x="6621828" y="1869266"/>
          <a:ext cx="2017467" cy="1281091"/>
        </a:xfrm>
        <a:prstGeom prst="roundRect">
          <a:avLst>
            <a:gd name="adj" fmla="val 10000"/>
          </a:avLst>
        </a:prstGeom>
        <a:blipFill rotWithShape="1">
          <a:blip xmlns:r="http://schemas.openxmlformats.org/officeDocument/2006/relationships" r:embed="rId1">
            <a:duotone>
              <a:schemeClr val="accent3">
                <a:hueOff val="0"/>
                <a:satOff val="0"/>
                <a:lumOff val="0"/>
                <a:alphaOff val="0"/>
                <a:tint val="98000"/>
                <a:lumMod val="102000"/>
              </a:schemeClr>
              <a:schemeClr val="accent3">
                <a:hueOff val="0"/>
                <a:satOff val="0"/>
                <a:lumOff val="0"/>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sp>
    <dsp:sp modelId="{35FDBB4E-6A12-4532-A48D-795C925B627A}">
      <dsp:nvSpPr>
        <dsp:cNvPr id="0" name=""/>
        <dsp:cNvSpPr/>
      </dsp:nvSpPr>
      <dsp:spPr>
        <a:xfrm>
          <a:off x="6845991" y="2082221"/>
          <a:ext cx="2017467" cy="1281091"/>
        </a:xfrm>
        <a:prstGeom prst="roundRect">
          <a:avLst>
            <a:gd name="adj" fmla="val 10000"/>
          </a:avLst>
        </a:prstGeom>
        <a:solidFill>
          <a:schemeClr val="lt1">
            <a:alpha val="90000"/>
            <a:hueOff val="0"/>
            <a:satOff val="0"/>
            <a:lumOff val="0"/>
            <a:alphaOff val="0"/>
          </a:schemeClr>
        </a:solidFill>
        <a:ln w="9525" cap="rnd"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t>Credits: </a:t>
          </a:r>
          <a:r>
            <a:rPr lang="en-US" sz="1300" kern="1200"/>
            <a:t>More credits earned in first year of college</a:t>
          </a:r>
        </a:p>
      </dsp:txBody>
      <dsp:txXfrm>
        <a:off x="6883513" y="2119743"/>
        <a:ext cx="1942423" cy="120604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CF5107-AE79-48B0-901F-E2EEA8F3B26A}">
      <dsp:nvSpPr>
        <dsp:cNvPr id="0" name=""/>
        <dsp:cNvSpPr/>
      </dsp:nvSpPr>
      <dsp:spPr>
        <a:xfrm>
          <a:off x="1212388" y="2035"/>
          <a:ext cx="4849552" cy="893197"/>
        </a:xfrm>
        <a:prstGeom prst="rect">
          <a:avLst/>
        </a:prstGeom>
        <a:solidFill>
          <a:schemeClr val="accent1">
            <a:alpha val="90000"/>
            <a:tint val="40000"/>
            <a:hueOff val="0"/>
            <a:satOff val="0"/>
            <a:lumOff val="0"/>
            <a:alphaOff val="0"/>
          </a:schemeClr>
        </a:solidFill>
        <a:ln w="9525"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4095" tIns="226872" rIns="94095" bIns="226872" numCol="1" spcCol="1270" anchor="ctr" anchorCtr="0">
          <a:noAutofit/>
        </a:bodyPr>
        <a:lstStyle/>
        <a:p>
          <a:pPr marL="0" lvl="0" indent="0" algn="l" defTabSz="533400">
            <a:lnSpc>
              <a:spcPct val="90000"/>
            </a:lnSpc>
            <a:spcBef>
              <a:spcPct val="0"/>
            </a:spcBef>
            <a:spcAft>
              <a:spcPct val="35000"/>
            </a:spcAft>
            <a:buNone/>
          </a:pPr>
          <a:r>
            <a:rPr lang="en-US" sz="1200" kern="1200" dirty="0"/>
            <a:t>Attend any required concurrent teacher training at GFC MSU; contact us about any questions/concerns you may have prior to the class starting.</a:t>
          </a:r>
        </a:p>
      </dsp:txBody>
      <dsp:txXfrm>
        <a:off x="1212388" y="2035"/>
        <a:ext cx="4849552" cy="893197"/>
      </dsp:txXfrm>
    </dsp:sp>
    <dsp:sp modelId="{FD7A216B-6BD7-4959-A95E-31AAB4F5045B}">
      <dsp:nvSpPr>
        <dsp:cNvPr id="0" name=""/>
        <dsp:cNvSpPr/>
      </dsp:nvSpPr>
      <dsp:spPr>
        <a:xfrm>
          <a:off x="0" y="2035"/>
          <a:ext cx="1212388" cy="893197"/>
        </a:xfrm>
        <a:prstGeom prst="rect">
          <a:avLst/>
        </a:prstGeom>
        <a:blipFill rotWithShape="1">
          <a:blip xmlns:r="http://schemas.openxmlformats.org/officeDocument/2006/relationships" r:embed="rId1">
            <a:duotone>
              <a:schemeClr val="accent1">
                <a:hueOff val="0"/>
                <a:satOff val="0"/>
                <a:lumOff val="0"/>
                <a:alphaOff val="0"/>
                <a:tint val="98000"/>
                <a:lumMod val="102000"/>
              </a:schemeClr>
              <a:schemeClr val="accent1">
                <a:hueOff val="0"/>
                <a:satOff val="0"/>
                <a:lumOff val="0"/>
                <a:alphaOff val="0"/>
                <a:shade val="98000"/>
                <a:lumMod val="98000"/>
              </a:schemeClr>
            </a:duotone>
          </a:blip>
          <a:tile tx="0" ty="0" sx="100000" sy="100000" flip="none" algn="tl"/>
        </a:blipFill>
        <a:ln w="9525" cap="rnd" cmpd="sng" algn="ctr">
          <a:solidFill>
            <a:schemeClr val="accent1">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64156" tIns="88228" rIns="64156" bIns="88228" numCol="1" spcCol="1270" anchor="ctr" anchorCtr="0">
          <a:noAutofit/>
        </a:bodyPr>
        <a:lstStyle/>
        <a:p>
          <a:pPr marL="0" lvl="0" indent="0" algn="ctr" defTabSz="711200">
            <a:lnSpc>
              <a:spcPct val="90000"/>
            </a:lnSpc>
            <a:spcBef>
              <a:spcPct val="0"/>
            </a:spcBef>
            <a:spcAft>
              <a:spcPct val="35000"/>
            </a:spcAft>
            <a:buNone/>
          </a:pPr>
          <a:r>
            <a:rPr lang="en-US" sz="1600" kern="1200" dirty="0"/>
            <a:t>Training</a:t>
          </a:r>
        </a:p>
      </dsp:txBody>
      <dsp:txXfrm>
        <a:off x="0" y="2035"/>
        <a:ext cx="1212388" cy="893197"/>
      </dsp:txXfrm>
    </dsp:sp>
    <dsp:sp modelId="{D3FE2F35-4BB4-4551-9294-72023A814DED}">
      <dsp:nvSpPr>
        <dsp:cNvPr id="0" name=""/>
        <dsp:cNvSpPr/>
      </dsp:nvSpPr>
      <dsp:spPr>
        <a:xfrm>
          <a:off x="1212388" y="948824"/>
          <a:ext cx="4849552" cy="893197"/>
        </a:xfrm>
        <a:prstGeom prst="rect">
          <a:avLst/>
        </a:prstGeom>
        <a:solidFill>
          <a:schemeClr val="accent1">
            <a:alpha val="90000"/>
            <a:tint val="40000"/>
            <a:hueOff val="0"/>
            <a:satOff val="0"/>
            <a:lumOff val="0"/>
            <a:alphaOff val="0"/>
          </a:schemeClr>
        </a:solidFill>
        <a:ln w="9525"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4095" tIns="226872" rIns="94095" bIns="226872" numCol="1" spcCol="1270" anchor="ctr" anchorCtr="0">
          <a:noAutofit/>
        </a:bodyPr>
        <a:lstStyle/>
        <a:p>
          <a:pPr marL="0" lvl="0" indent="0" algn="l" defTabSz="533400">
            <a:lnSpc>
              <a:spcPct val="90000"/>
            </a:lnSpc>
            <a:spcBef>
              <a:spcPct val="0"/>
            </a:spcBef>
            <a:spcAft>
              <a:spcPct val="35000"/>
            </a:spcAft>
            <a:buNone/>
          </a:pPr>
          <a:r>
            <a:rPr lang="en-US" sz="1200" kern="1200" dirty="0"/>
            <a:t>Make sure you have signed and returned your LOA.</a:t>
          </a:r>
        </a:p>
      </dsp:txBody>
      <dsp:txXfrm>
        <a:off x="1212388" y="948824"/>
        <a:ext cx="4849552" cy="893197"/>
      </dsp:txXfrm>
    </dsp:sp>
    <dsp:sp modelId="{5A9527C3-05E5-468C-9714-421369385356}">
      <dsp:nvSpPr>
        <dsp:cNvPr id="0" name=""/>
        <dsp:cNvSpPr/>
      </dsp:nvSpPr>
      <dsp:spPr>
        <a:xfrm>
          <a:off x="0" y="948824"/>
          <a:ext cx="1212388" cy="893197"/>
        </a:xfrm>
        <a:prstGeom prst="rect">
          <a:avLst/>
        </a:prstGeom>
        <a:blipFill rotWithShape="1">
          <a:blip xmlns:r="http://schemas.openxmlformats.org/officeDocument/2006/relationships" r:embed="rId1">
            <a:duotone>
              <a:schemeClr val="accent1">
                <a:hueOff val="0"/>
                <a:satOff val="0"/>
                <a:lumOff val="0"/>
                <a:alphaOff val="0"/>
                <a:tint val="98000"/>
                <a:lumMod val="102000"/>
              </a:schemeClr>
              <a:schemeClr val="accent1">
                <a:hueOff val="0"/>
                <a:satOff val="0"/>
                <a:lumOff val="0"/>
                <a:alphaOff val="0"/>
                <a:shade val="98000"/>
                <a:lumMod val="98000"/>
              </a:schemeClr>
            </a:duotone>
          </a:blip>
          <a:tile tx="0" ty="0" sx="100000" sy="100000" flip="none" algn="tl"/>
        </a:blipFill>
        <a:ln w="9525" cap="rnd" cmpd="sng" algn="ctr">
          <a:solidFill>
            <a:schemeClr val="accent1">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64156" tIns="88228" rIns="64156" bIns="88228" numCol="1" spcCol="1270" anchor="ctr" anchorCtr="0">
          <a:noAutofit/>
        </a:bodyPr>
        <a:lstStyle/>
        <a:p>
          <a:pPr marL="0" lvl="0" indent="0" algn="ctr" defTabSz="711200">
            <a:lnSpc>
              <a:spcPct val="90000"/>
            </a:lnSpc>
            <a:spcBef>
              <a:spcPct val="0"/>
            </a:spcBef>
            <a:spcAft>
              <a:spcPct val="35000"/>
            </a:spcAft>
            <a:buNone/>
          </a:pPr>
          <a:r>
            <a:rPr lang="en-US" sz="1600" kern="1200" dirty="0"/>
            <a:t>LOA</a:t>
          </a:r>
        </a:p>
      </dsp:txBody>
      <dsp:txXfrm>
        <a:off x="0" y="948824"/>
        <a:ext cx="1212388" cy="893197"/>
      </dsp:txXfrm>
    </dsp:sp>
    <dsp:sp modelId="{A442FBB7-E12C-457A-A5E9-56469B2810E6}">
      <dsp:nvSpPr>
        <dsp:cNvPr id="0" name=""/>
        <dsp:cNvSpPr/>
      </dsp:nvSpPr>
      <dsp:spPr>
        <a:xfrm>
          <a:off x="1212388" y="1895613"/>
          <a:ext cx="4849552" cy="893197"/>
        </a:xfrm>
        <a:prstGeom prst="rect">
          <a:avLst/>
        </a:prstGeom>
        <a:solidFill>
          <a:schemeClr val="accent1">
            <a:alpha val="90000"/>
            <a:tint val="40000"/>
            <a:hueOff val="0"/>
            <a:satOff val="0"/>
            <a:lumOff val="0"/>
            <a:alphaOff val="0"/>
          </a:schemeClr>
        </a:solidFill>
        <a:ln w="9525"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4095" tIns="226872" rIns="94095" bIns="226872" numCol="1" spcCol="1270" anchor="ctr" anchorCtr="0">
          <a:noAutofit/>
        </a:bodyPr>
        <a:lstStyle/>
        <a:p>
          <a:pPr marL="0" lvl="0" indent="0" algn="l" defTabSz="533400">
            <a:lnSpc>
              <a:spcPct val="90000"/>
            </a:lnSpc>
            <a:spcBef>
              <a:spcPct val="0"/>
            </a:spcBef>
            <a:spcAft>
              <a:spcPct val="35000"/>
            </a:spcAft>
            <a:buNone/>
          </a:pPr>
          <a:r>
            <a:rPr lang="en-US" sz="1200" kern="1200" dirty="0"/>
            <a:t>Finalize all course syllabi and submit to relevant college department.</a:t>
          </a:r>
        </a:p>
      </dsp:txBody>
      <dsp:txXfrm>
        <a:off x="1212388" y="1895613"/>
        <a:ext cx="4849552" cy="893197"/>
      </dsp:txXfrm>
    </dsp:sp>
    <dsp:sp modelId="{19FF3D1C-FBE3-42B0-8A37-DE10924ACB81}">
      <dsp:nvSpPr>
        <dsp:cNvPr id="0" name=""/>
        <dsp:cNvSpPr/>
      </dsp:nvSpPr>
      <dsp:spPr>
        <a:xfrm>
          <a:off x="0" y="1895613"/>
          <a:ext cx="1212388" cy="893197"/>
        </a:xfrm>
        <a:prstGeom prst="rect">
          <a:avLst/>
        </a:prstGeom>
        <a:blipFill rotWithShape="1">
          <a:blip xmlns:r="http://schemas.openxmlformats.org/officeDocument/2006/relationships" r:embed="rId1">
            <a:duotone>
              <a:schemeClr val="accent1">
                <a:hueOff val="0"/>
                <a:satOff val="0"/>
                <a:lumOff val="0"/>
                <a:alphaOff val="0"/>
                <a:tint val="98000"/>
                <a:lumMod val="102000"/>
              </a:schemeClr>
              <a:schemeClr val="accent1">
                <a:hueOff val="0"/>
                <a:satOff val="0"/>
                <a:lumOff val="0"/>
                <a:alphaOff val="0"/>
                <a:shade val="98000"/>
                <a:lumMod val="98000"/>
              </a:schemeClr>
            </a:duotone>
          </a:blip>
          <a:tile tx="0" ty="0" sx="100000" sy="100000" flip="none" algn="tl"/>
        </a:blipFill>
        <a:ln w="9525" cap="rnd" cmpd="sng" algn="ctr">
          <a:solidFill>
            <a:schemeClr val="accent1">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64156" tIns="88228" rIns="64156" bIns="88228" numCol="1" spcCol="1270" anchor="ctr" anchorCtr="0">
          <a:noAutofit/>
        </a:bodyPr>
        <a:lstStyle/>
        <a:p>
          <a:pPr marL="0" lvl="0" indent="0" algn="ctr" defTabSz="711200">
            <a:lnSpc>
              <a:spcPct val="90000"/>
            </a:lnSpc>
            <a:spcBef>
              <a:spcPct val="0"/>
            </a:spcBef>
            <a:spcAft>
              <a:spcPct val="35000"/>
            </a:spcAft>
            <a:buNone/>
          </a:pPr>
          <a:r>
            <a:rPr lang="en-US" sz="1600" kern="1200" dirty="0"/>
            <a:t>Course Syllabi</a:t>
          </a:r>
        </a:p>
      </dsp:txBody>
      <dsp:txXfrm>
        <a:off x="0" y="1895613"/>
        <a:ext cx="1212388" cy="893197"/>
      </dsp:txXfrm>
    </dsp:sp>
    <dsp:sp modelId="{44B83C89-509A-43D4-B750-F7E0AC47DCB2}">
      <dsp:nvSpPr>
        <dsp:cNvPr id="0" name=""/>
        <dsp:cNvSpPr/>
      </dsp:nvSpPr>
      <dsp:spPr>
        <a:xfrm>
          <a:off x="1212388" y="2842402"/>
          <a:ext cx="4849552" cy="893197"/>
        </a:xfrm>
        <a:prstGeom prst="rect">
          <a:avLst/>
        </a:prstGeom>
        <a:solidFill>
          <a:schemeClr val="accent1">
            <a:alpha val="90000"/>
            <a:tint val="40000"/>
            <a:hueOff val="0"/>
            <a:satOff val="0"/>
            <a:lumOff val="0"/>
            <a:alphaOff val="0"/>
          </a:schemeClr>
        </a:solidFill>
        <a:ln w="9525"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4095" tIns="226872" rIns="94095" bIns="226872" numCol="1" spcCol="1270" anchor="ctr" anchorCtr="0">
          <a:noAutofit/>
        </a:bodyPr>
        <a:lstStyle/>
        <a:p>
          <a:pPr marL="0" lvl="0" indent="0" algn="l" defTabSz="533400">
            <a:lnSpc>
              <a:spcPct val="90000"/>
            </a:lnSpc>
            <a:spcBef>
              <a:spcPct val="0"/>
            </a:spcBef>
            <a:spcAft>
              <a:spcPct val="35000"/>
            </a:spcAft>
            <a:buNone/>
          </a:pPr>
          <a:r>
            <a:rPr lang="en-US" sz="1200" kern="1200" dirty="0"/>
            <a:t>The DE Coordinator will contact you and/or the high school counseling office to coordinate information and registration after the start of semester.</a:t>
          </a:r>
        </a:p>
      </dsp:txBody>
      <dsp:txXfrm>
        <a:off x="1212388" y="2842402"/>
        <a:ext cx="4849552" cy="893197"/>
      </dsp:txXfrm>
    </dsp:sp>
    <dsp:sp modelId="{9DBBDA21-804B-43D7-B146-52A6888A2BA3}">
      <dsp:nvSpPr>
        <dsp:cNvPr id="0" name=""/>
        <dsp:cNvSpPr/>
      </dsp:nvSpPr>
      <dsp:spPr>
        <a:xfrm>
          <a:off x="0" y="2842402"/>
          <a:ext cx="1212388" cy="893197"/>
        </a:xfrm>
        <a:prstGeom prst="rect">
          <a:avLst/>
        </a:prstGeom>
        <a:blipFill rotWithShape="1">
          <a:blip xmlns:r="http://schemas.openxmlformats.org/officeDocument/2006/relationships" r:embed="rId1">
            <a:duotone>
              <a:schemeClr val="accent1">
                <a:hueOff val="0"/>
                <a:satOff val="0"/>
                <a:lumOff val="0"/>
                <a:alphaOff val="0"/>
                <a:tint val="98000"/>
                <a:lumMod val="102000"/>
              </a:schemeClr>
              <a:schemeClr val="accent1">
                <a:hueOff val="0"/>
                <a:satOff val="0"/>
                <a:lumOff val="0"/>
                <a:alphaOff val="0"/>
                <a:shade val="98000"/>
                <a:lumMod val="98000"/>
              </a:schemeClr>
            </a:duotone>
          </a:blip>
          <a:tile tx="0" ty="0" sx="100000" sy="100000" flip="none" algn="tl"/>
        </a:blipFill>
        <a:ln w="9525" cap="rnd" cmpd="sng" algn="ctr">
          <a:solidFill>
            <a:schemeClr val="accent1">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64156" tIns="88228" rIns="64156" bIns="88228" numCol="1" spcCol="1270" anchor="ctr" anchorCtr="0">
          <a:noAutofit/>
        </a:bodyPr>
        <a:lstStyle/>
        <a:p>
          <a:pPr marL="0" lvl="0" indent="0" algn="ctr" defTabSz="666750">
            <a:lnSpc>
              <a:spcPct val="90000"/>
            </a:lnSpc>
            <a:spcBef>
              <a:spcPct val="0"/>
            </a:spcBef>
            <a:spcAft>
              <a:spcPct val="35000"/>
            </a:spcAft>
            <a:buNone/>
          </a:pPr>
          <a:r>
            <a:rPr lang="en-US" sz="1500" kern="1200" dirty="0"/>
            <a:t>Student Registration Process</a:t>
          </a:r>
        </a:p>
      </dsp:txBody>
      <dsp:txXfrm>
        <a:off x="0" y="2842402"/>
        <a:ext cx="1212388" cy="893197"/>
      </dsp:txXfrm>
    </dsp:sp>
    <dsp:sp modelId="{FDF4E4D3-4C83-49A5-98DB-42830886D4B4}">
      <dsp:nvSpPr>
        <dsp:cNvPr id="0" name=""/>
        <dsp:cNvSpPr/>
      </dsp:nvSpPr>
      <dsp:spPr>
        <a:xfrm>
          <a:off x="1212388" y="3789191"/>
          <a:ext cx="4849552" cy="893197"/>
        </a:xfrm>
        <a:prstGeom prst="rect">
          <a:avLst/>
        </a:prstGeom>
        <a:solidFill>
          <a:schemeClr val="accent1">
            <a:alpha val="90000"/>
            <a:tint val="40000"/>
            <a:hueOff val="0"/>
            <a:satOff val="0"/>
            <a:lumOff val="0"/>
            <a:alphaOff val="0"/>
          </a:schemeClr>
        </a:solidFill>
        <a:ln w="9525"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4095" tIns="226872" rIns="94095" bIns="226872" numCol="1" spcCol="1270" anchor="ctr" anchorCtr="0">
          <a:noAutofit/>
        </a:bodyPr>
        <a:lstStyle/>
        <a:p>
          <a:pPr marL="0" lvl="0" indent="0" algn="l" defTabSz="533400">
            <a:lnSpc>
              <a:spcPct val="90000"/>
            </a:lnSpc>
            <a:spcBef>
              <a:spcPct val="0"/>
            </a:spcBef>
            <a:spcAft>
              <a:spcPct val="35000"/>
            </a:spcAft>
            <a:buNone/>
          </a:pPr>
          <a:r>
            <a:rPr lang="en-US" sz="1200" kern="1200" dirty="0"/>
            <a:t>After registration is completed, you will receive a class roster and other important info from our Registrar’s Office. The college will also send a letter to your high school administrator.</a:t>
          </a:r>
        </a:p>
      </dsp:txBody>
      <dsp:txXfrm>
        <a:off x="1212388" y="3789191"/>
        <a:ext cx="4849552" cy="893197"/>
      </dsp:txXfrm>
    </dsp:sp>
    <dsp:sp modelId="{6E10CBA7-3E4D-4B40-858D-F1938D1B54B3}">
      <dsp:nvSpPr>
        <dsp:cNvPr id="0" name=""/>
        <dsp:cNvSpPr/>
      </dsp:nvSpPr>
      <dsp:spPr>
        <a:xfrm>
          <a:off x="0" y="3789191"/>
          <a:ext cx="1212388" cy="893197"/>
        </a:xfrm>
        <a:prstGeom prst="rect">
          <a:avLst/>
        </a:prstGeom>
        <a:blipFill rotWithShape="1">
          <a:blip xmlns:r="http://schemas.openxmlformats.org/officeDocument/2006/relationships" r:embed="rId1">
            <a:duotone>
              <a:schemeClr val="accent1">
                <a:hueOff val="0"/>
                <a:satOff val="0"/>
                <a:lumOff val="0"/>
                <a:alphaOff val="0"/>
                <a:tint val="98000"/>
                <a:lumMod val="102000"/>
              </a:schemeClr>
              <a:schemeClr val="accent1">
                <a:hueOff val="0"/>
                <a:satOff val="0"/>
                <a:lumOff val="0"/>
                <a:alphaOff val="0"/>
                <a:shade val="98000"/>
                <a:lumMod val="98000"/>
              </a:schemeClr>
            </a:duotone>
          </a:blip>
          <a:tile tx="0" ty="0" sx="100000" sy="100000" flip="none" algn="tl"/>
        </a:blipFill>
        <a:ln w="9525" cap="rnd" cmpd="sng" algn="ctr">
          <a:solidFill>
            <a:schemeClr val="accent1">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64156" tIns="88228" rIns="64156" bIns="88228" numCol="1" spcCol="1270" anchor="ctr" anchorCtr="0">
          <a:noAutofit/>
        </a:bodyPr>
        <a:lstStyle/>
        <a:p>
          <a:pPr marL="0" lvl="0" indent="0" algn="ctr" defTabSz="711200">
            <a:lnSpc>
              <a:spcPct val="90000"/>
            </a:lnSpc>
            <a:spcBef>
              <a:spcPct val="0"/>
            </a:spcBef>
            <a:spcAft>
              <a:spcPct val="35000"/>
            </a:spcAft>
            <a:buNone/>
          </a:pPr>
          <a:r>
            <a:rPr lang="en-US" sz="1600" kern="1200" dirty="0"/>
            <a:t>Rosters</a:t>
          </a:r>
        </a:p>
      </dsp:txBody>
      <dsp:txXfrm>
        <a:off x="0" y="3789191"/>
        <a:ext cx="1212388" cy="89319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49211E-D7AE-45DB-AA9D-B3C720044EF2}">
      <dsp:nvSpPr>
        <dsp:cNvPr id="0" name=""/>
        <dsp:cNvSpPr/>
      </dsp:nvSpPr>
      <dsp:spPr>
        <a:xfrm>
          <a:off x="919184" y="207572"/>
          <a:ext cx="1264867" cy="1264867"/>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4882FC-4915-4A8F-BC3F-B379C465F5AA}">
      <dsp:nvSpPr>
        <dsp:cNvPr id="0" name=""/>
        <dsp:cNvSpPr/>
      </dsp:nvSpPr>
      <dsp:spPr>
        <a:xfrm>
          <a:off x="1188746" y="477134"/>
          <a:ext cx="725743" cy="72574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82ABADC-1BAA-4211-8838-E235153E9344}">
      <dsp:nvSpPr>
        <dsp:cNvPr id="0" name=""/>
        <dsp:cNvSpPr/>
      </dsp:nvSpPr>
      <dsp:spPr>
        <a:xfrm>
          <a:off x="514841" y="1866415"/>
          <a:ext cx="2073553" cy="1236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b="0" kern="1200" dirty="0"/>
            <a:t>MAKE SURE TO REVIEW YOUR CLASS ROSTER FOR ACCURACY. Contact us if there are issues.</a:t>
          </a:r>
        </a:p>
      </dsp:txBody>
      <dsp:txXfrm>
        <a:off x="514841" y="1866415"/>
        <a:ext cx="2073553" cy="1236828"/>
      </dsp:txXfrm>
    </dsp:sp>
    <dsp:sp modelId="{481D3C39-6851-45F8-8B90-CAFCA1AB0193}">
      <dsp:nvSpPr>
        <dsp:cNvPr id="0" name=""/>
        <dsp:cNvSpPr/>
      </dsp:nvSpPr>
      <dsp:spPr>
        <a:xfrm>
          <a:off x="3426203" y="161751"/>
          <a:ext cx="1264867" cy="1264867"/>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EC2AAA-C01D-4200-B04C-BEB4928B9366}">
      <dsp:nvSpPr>
        <dsp:cNvPr id="0" name=""/>
        <dsp:cNvSpPr/>
      </dsp:nvSpPr>
      <dsp:spPr>
        <a:xfrm>
          <a:off x="3695765" y="431313"/>
          <a:ext cx="725743" cy="72574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FB7F8DF-581B-4314-B268-F539143DE01A}">
      <dsp:nvSpPr>
        <dsp:cNvPr id="0" name=""/>
        <dsp:cNvSpPr/>
      </dsp:nvSpPr>
      <dsp:spPr>
        <a:xfrm>
          <a:off x="2923564" y="1864346"/>
          <a:ext cx="2214741" cy="14201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b="0" kern="1200" dirty="0"/>
            <a:t>If a student is failing or stops attending, contact the DE coordinator to help with the drop/withdrawal process.</a:t>
          </a:r>
        </a:p>
      </dsp:txBody>
      <dsp:txXfrm>
        <a:off x="2923564" y="1864346"/>
        <a:ext cx="2214741" cy="1420113"/>
      </dsp:txXfrm>
    </dsp:sp>
    <dsp:sp modelId="{0F805153-3078-4C2A-B9C8-8806760959AC}">
      <dsp:nvSpPr>
        <dsp:cNvPr id="0" name=""/>
        <dsp:cNvSpPr/>
      </dsp:nvSpPr>
      <dsp:spPr>
        <a:xfrm>
          <a:off x="5933222" y="207572"/>
          <a:ext cx="1264867" cy="1264867"/>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172B12-9B4A-444A-A57A-D1B0B0A0B1A6}">
      <dsp:nvSpPr>
        <dsp:cNvPr id="0" name=""/>
        <dsp:cNvSpPr/>
      </dsp:nvSpPr>
      <dsp:spPr>
        <a:xfrm>
          <a:off x="6202784" y="477134"/>
          <a:ext cx="725743" cy="72574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8F68D60-0741-4181-89F5-24F59F51E647}">
      <dsp:nvSpPr>
        <dsp:cNvPr id="0" name=""/>
        <dsp:cNvSpPr/>
      </dsp:nvSpPr>
      <dsp:spPr>
        <a:xfrm>
          <a:off x="5528880" y="1866415"/>
          <a:ext cx="2073553" cy="1236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b="0" kern="1200" dirty="0"/>
            <a:t>As the last day approaches, The Registrars office will contact you about the student evaluations process.</a:t>
          </a:r>
        </a:p>
      </dsp:txBody>
      <dsp:txXfrm>
        <a:off x="5528880" y="1866415"/>
        <a:ext cx="2073553" cy="1236828"/>
      </dsp:txXfrm>
    </dsp:sp>
    <dsp:sp modelId="{D8A6AADA-AA5B-4598-8D5E-6FC24CA067A5}">
      <dsp:nvSpPr>
        <dsp:cNvPr id="0" name=""/>
        <dsp:cNvSpPr/>
      </dsp:nvSpPr>
      <dsp:spPr>
        <a:xfrm>
          <a:off x="8369647" y="207572"/>
          <a:ext cx="1264867" cy="1264867"/>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07A742-D33D-4E82-832B-D9B7A4BA6075}">
      <dsp:nvSpPr>
        <dsp:cNvPr id="0" name=""/>
        <dsp:cNvSpPr/>
      </dsp:nvSpPr>
      <dsp:spPr>
        <a:xfrm>
          <a:off x="8639209" y="477134"/>
          <a:ext cx="725743" cy="725743"/>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64F6576-8D3E-454F-8941-3F7883159E65}">
      <dsp:nvSpPr>
        <dsp:cNvPr id="0" name=""/>
        <dsp:cNvSpPr/>
      </dsp:nvSpPr>
      <dsp:spPr>
        <a:xfrm>
          <a:off x="7965304" y="1866415"/>
          <a:ext cx="2073553" cy="1236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b="0" kern="1200" dirty="0"/>
            <a:t>Once the course ends, grades will be due to our Registrars office. You will receive instructions on how to report grades. You may also need to submit final assessments to the college.</a:t>
          </a:r>
        </a:p>
      </dsp:txBody>
      <dsp:txXfrm>
        <a:off x="7965304" y="1866415"/>
        <a:ext cx="2073553" cy="1236828"/>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A12C9D-EF1A-46FE-8C2D-1F070E0B97BA}" type="datetimeFigureOut">
              <a:rPr lang="en-US" smtClean="0"/>
              <a:t>9/6/2022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44CB83-0632-425B-AC55-7126CD5DFC05}" type="slidenum">
              <a:rPr lang="en-US" smtClean="0"/>
              <a:t>‹#›</a:t>
            </a:fld>
            <a:endParaRPr lang="en-US"/>
          </a:p>
        </p:txBody>
      </p:sp>
    </p:spTree>
    <p:extLst>
      <p:ext uri="{BB962C8B-B14F-4D97-AF65-F5344CB8AC3E}">
        <p14:creationId xmlns:p14="http://schemas.microsoft.com/office/powerpoint/2010/main" val="3871417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44CB83-0632-425B-AC55-7126CD5DFC05}" type="slidenum">
              <a:rPr lang="en-US" smtClean="0"/>
              <a:t>16</a:t>
            </a:fld>
            <a:endParaRPr lang="en-US"/>
          </a:p>
        </p:txBody>
      </p:sp>
    </p:spTree>
    <p:extLst>
      <p:ext uri="{BB962C8B-B14F-4D97-AF65-F5344CB8AC3E}">
        <p14:creationId xmlns:p14="http://schemas.microsoft.com/office/powerpoint/2010/main" val="2781241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44CB83-0632-425B-AC55-7126CD5DFC05}" type="slidenum">
              <a:rPr lang="en-US" smtClean="0"/>
              <a:t>22</a:t>
            </a:fld>
            <a:endParaRPr lang="en-US"/>
          </a:p>
        </p:txBody>
      </p:sp>
    </p:spTree>
    <p:extLst>
      <p:ext uri="{BB962C8B-B14F-4D97-AF65-F5344CB8AC3E}">
        <p14:creationId xmlns:p14="http://schemas.microsoft.com/office/powerpoint/2010/main" val="3345383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44CB83-0632-425B-AC55-7126CD5DFC05}" type="slidenum">
              <a:rPr lang="en-US" smtClean="0"/>
              <a:t>23</a:t>
            </a:fld>
            <a:endParaRPr lang="en-US"/>
          </a:p>
        </p:txBody>
      </p:sp>
    </p:spTree>
    <p:extLst>
      <p:ext uri="{BB962C8B-B14F-4D97-AF65-F5344CB8AC3E}">
        <p14:creationId xmlns:p14="http://schemas.microsoft.com/office/powerpoint/2010/main" val="2006531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44CB83-0632-425B-AC55-7126CD5DFC05}" type="slidenum">
              <a:rPr lang="en-US" smtClean="0"/>
              <a:t>24</a:t>
            </a:fld>
            <a:endParaRPr lang="en-US"/>
          </a:p>
        </p:txBody>
      </p:sp>
    </p:spTree>
    <p:extLst>
      <p:ext uri="{BB962C8B-B14F-4D97-AF65-F5344CB8AC3E}">
        <p14:creationId xmlns:p14="http://schemas.microsoft.com/office/powerpoint/2010/main" val="474581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9/6/2022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pPr/>
              <a:t>9/6/2022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9/6/2022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pPr/>
              <a:t>9/6/2022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9/6/2022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9/6/2022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9/6/2022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9/6/2022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9/6/2022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9/6/2022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9/6/2022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9/6/2022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0DF5E60-9974-AC48-9591-99C2BB44B7CF}" type="datetimeFigureOut">
              <a:rPr lang="en-US" dirty="0"/>
              <a:pPr/>
              <a:t>9/6/2022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9/6/2022</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C000">
            <a:alpha val="84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9/6/2022</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8.png"/><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18.png"/><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mus.edu/borpol/bor700/730.pdf" TargetMode="Externa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hyperlink" Target="mailto:leanne.frost@gfcmsu.edu" TargetMode="External"/><Relationship Id="rId2" Type="http://schemas.openxmlformats.org/officeDocument/2006/relationships/hyperlink" Target="mailto:shannon.marr1@gfcmsu.edu"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61827AEA-B993-D72A-FF3C-9F1D9C15365D}"/>
              </a:ext>
            </a:extLst>
          </p:cNvPr>
          <p:cNvPicPr>
            <a:picLocks noChangeAspect="1"/>
          </p:cNvPicPr>
          <p:nvPr/>
        </p:nvPicPr>
        <p:blipFill rotWithShape="1">
          <a:blip r:embed="rId2"/>
          <a:srcRect r="3879" b="1"/>
          <a:stretch/>
        </p:blipFill>
        <p:spPr>
          <a:xfrm>
            <a:off x="-1" y="-1"/>
            <a:ext cx="12192001" cy="4883281"/>
          </a:xfrm>
          <a:prstGeom prst="rect">
            <a:avLst/>
          </a:prstGeom>
        </p:spPr>
      </p:pic>
      <p:sp>
        <p:nvSpPr>
          <p:cNvPr id="2" name="Title 1">
            <a:extLst>
              <a:ext uri="{FF2B5EF4-FFF2-40B4-BE49-F238E27FC236}">
                <a16:creationId xmlns:a16="http://schemas.microsoft.com/office/drawing/2014/main" id="{6E0F4666-62BD-48FA-809C-3ADA830046F6}"/>
              </a:ext>
            </a:extLst>
          </p:cNvPr>
          <p:cNvSpPr>
            <a:spLocks noGrp="1"/>
          </p:cNvSpPr>
          <p:nvPr>
            <p:ph type="ctrTitle"/>
          </p:nvPr>
        </p:nvSpPr>
        <p:spPr>
          <a:xfrm>
            <a:off x="809999" y="5351742"/>
            <a:ext cx="10572000" cy="779529"/>
          </a:xfrm>
        </p:spPr>
        <p:txBody>
          <a:bodyPr>
            <a:normAutofit/>
          </a:bodyPr>
          <a:lstStyle/>
          <a:p>
            <a:pPr>
              <a:lnSpc>
                <a:spcPct val="90000"/>
              </a:lnSpc>
            </a:pPr>
            <a:r>
              <a:rPr lang="en-US" sz="2500" dirty="0"/>
              <a:t>DUAL ENROLLMENT</a:t>
            </a:r>
            <a:br>
              <a:rPr lang="en-US" sz="2500" dirty="0"/>
            </a:br>
            <a:r>
              <a:rPr lang="en-US" sz="2500" dirty="0"/>
              <a:t>Affiliate Faculty Training 2022</a:t>
            </a:r>
          </a:p>
        </p:txBody>
      </p:sp>
      <p:pic>
        <p:nvPicPr>
          <p:cNvPr id="7" name="Picture 6">
            <a:extLst>
              <a:ext uri="{FF2B5EF4-FFF2-40B4-BE49-F238E27FC236}">
                <a16:creationId xmlns:a16="http://schemas.microsoft.com/office/drawing/2014/main" id="{6BCA82BB-FDBE-458E-AAD1-67EF3E83B78C}"/>
              </a:ext>
            </a:extLst>
          </p:cNvPr>
          <p:cNvPicPr>
            <a:picLocks noChangeAspect="1"/>
          </p:cNvPicPr>
          <p:nvPr/>
        </p:nvPicPr>
        <p:blipFill>
          <a:blip r:embed="rId3"/>
          <a:stretch>
            <a:fillRect/>
          </a:stretch>
        </p:blipFill>
        <p:spPr>
          <a:xfrm>
            <a:off x="10639934" y="4769358"/>
            <a:ext cx="1478555" cy="1944299"/>
          </a:xfrm>
          <a:prstGeom prst="rect">
            <a:avLst/>
          </a:prstGeom>
        </p:spPr>
      </p:pic>
    </p:spTree>
    <p:extLst>
      <p:ext uri="{BB962C8B-B14F-4D97-AF65-F5344CB8AC3E}">
        <p14:creationId xmlns:p14="http://schemas.microsoft.com/office/powerpoint/2010/main" val="37180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0001" y="447188"/>
            <a:ext cx="3413084" cy="1559412"/>
          </a:xfrm>
        </p:spPr>
        <p:txBody>
          <a:bodyPr>
            <a:normAutofit/>
          </a:bodyPr>
          <a:lstStyle/>
          <a:p>
            <a:r>
              <a:rPr lang="en-US" sz="3200" dirty="0"/>
              <a:t>CONCURRENT COURSES</a:t>
            </a:r>
          </a:p>
        </p:txBody>
      </p:sp>
      <p:sp>
        <p:nvSpPr>
          <p:cNvPr id="3" name="Content Placeholder 2"/>
          <p:cNvSpPr>
            <a:spLocks noGrp="1"/>
          </p:cNvSpPr>
          <p:nvPr>
            <p:ph idx="1"/>
          </p:nvPr>
        </p:nvSpPr>
        <p:spPr>
          <a:xfrm>
            <a:off x="818713" y="2413000"/>
            <a:ext cx="3404372" cy="3632200"/>
          </a:xfrm>
        </p:spPr>
        <p:txBody>
          <a:bodyPr>
            <a:normAutofit/>
          </a:bodyPr>
          <a:lstStyle/>
          <a:p>
            <a:r>
              <a:rPr lang="en-US" sz="1600" dirty="0"/>
              <a:t>High school classes taught by high school teachers who meet college credential requirements</a:t>
            </a:r>
          </a:p>
          <a:p>
            <a:r>
              <a:rPr lang="en-US" sz="1600" dirty="0"/>
              <a:t>Already part of the student’s regular high school schedule</a:t>
            </a:r>
          </a:p>
          <a:p>
            <a:r>
              <a:rPr lang="en-US" sz="1600" dirty="0"/>
              <a:t>Often offered as both dual credit and advanced placement (AP)</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0881" r="26853" b="3"/>
          <a:stretch/>
        </p:blipFill>
        <p:spPr>
          <a:xfrm>
            <a:off x="5599594" y="1274969"/>
            <a:ext cx="2732283" cy="4314879"/>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4770" r="22975" b="3"/>
          <a:stretch/>
        </p:blipFill>
        <p:spPr>
          <a:xfrm>
            <a:off x="8495603" y="1274969"/>
            <a:ext cx="2731522" cy="4314879"/>
          </a:xfrm>
          <a:prstGeom prst="rect">
            <a:avLst/>
          </a:prstGeom>
        </p:spPr>
      </p:pic>
    </p:spTree>
    <p:extLst>
      <p:ext uri="{BB962C8B-B14F-4D97-AF65-F5344CB8AC3E}">
        <p14:creationId xmlns:p14="http://schemas.microsoft.com/office/powerpoint/2010/main" val="2182049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98659-A4F8-416C-98EF-837892313AC4}"/>
              </a:ext>
            </a:extLst>
          </p:cNvPr>
          <p:cNvSpPr>
            <a:spLocks noGrp="1"/>
          </p:cNvSpPr>
          <p:nvPr>
            <p:ph type="title"/>
          </p:nvPr>
        </p:nvSpPr>
        <p:spPr/>
        <p:txBody>
          <a:bodyPr/>
          <a:lstStyle/>
          <a:p>
            <a:r>
              <a:rPr lang="en-US" sz="3200" dirty="0"/>
              <a:t>Every year…</a:t>
            </a:r>
            <a:br>
              <a:rPr lang="en-US" sz="3200" dirty="0"/>
            </a:br>
            <a:r>
              <a:rPr lang="en-US" sz="3200" dirty="0"/>
              <a:t>Request to Teach</a:t>
            </a:r>
          </a:p>
        </p:txBody>
      </p:sp>
      <p:pic>
        <p:nvPicPr>
          <p:cNvPr id="6" name="Content Placeholder 5">
            <a:extLst>
              <a:ext uri="{FF2B5EF4-FFF2-40B4-BE49-F238E27FC236}">
                <a16:creationId xmlns:a16="http://schemas.microsoft.com/office/drawing/2014/main" id="{C263743F-EE77-47DB-BF75-5F1909EE9EDC}"/>
              </a:ext>
            </a:extLst>
          </p:cNvPr>
          <p:cNvPicPr>
            <a:picLocks noGrp="1" noChangeAspect="1"/>
          </p:cNvPicPr>
          <p:nvPr>
            <p:ph idx="1"/>
          </p:nvPr>
        </p:nvPicPr>
        <p:blipFill>
          <a:blip r:embed="rId2"/>
          <a:stretch>
            <a:fillRect/>
          </a:stretch>
        </p:blipFill>
        <p:spPr>
          <a:xfrm>
            <a:off x="5057422" y="158044"/>
            <a:ext cx="5329957" cy="6637494"/>
          </a:xfrm>
        </p:spPr>
      </p:pic>
      <p:sp>
        <p:nvSpPr>
          <p:cNvPr id="7" name="TextBox 6">
            <a:extLst>
              <a:ext uri="{FF2B5EF4-FFF2-40B4-BE49-F238E27FC236}">
                <a16:creationId xmlns:a16="http://schemas.microsoft.com/office/drawing/2014/main" id="{D3ACF203-BB12-48E8-811B-02FB6E71CE69}"/>
              </a:ext>
            </a:extLst>
          </p:cNvPr>
          <p:cNvSpPr txBox="1"/>
          <p:nvPr/>
        </p:nvSpPr>
        <p:spPr>
          <a:xfrm>
            <a:off x="361244" y="2638778"/>
            <a:ext cx="3939823" cy="2954655"/>
          </a:xfrm>
          <a:prstGeom prst="rect">
            <a:avLst/>
          </a:prstGeom>
          <a:noFill/>
        </p:spPr>
        <p:txBody>
          <a:bodyPr wrap="square" rtlCol="0">
            <a:spAutoFit/>
          </a:bodyPr>
          <a:lstStyle/>
          <a:p>
            <a:r>
              <a:rPr lang="en-US" sz="2400" b="1" dirty="0">
                <a:solidFill>
                  <a:srgbClr val="FF0000"/>
                </a:solidFill>
              </a:rPr>
              <a:t>Meet the deadlines!</a:t>
            </a:r>
          </a:p>
          <a:p>
            <a:endParaRPr lang="en-US" dirty="0"/>
          </a:p>
          <a:p>
            <a:r>
              <a:rPr lang="en-US" b="1" u="sng" dirty="0">
                <a:solidFill>
                  <a:schemeClr val="bg2"/>
                </a:solidFill>
              </a:rPr>
              <a:t>GFPS Deadline: </a:t>
            </a:r>
          </a:p>
          <a:p>
            <a:r>
              <a:rPr lang="en-US" dirty="0">
                <a:solidFill>
                  <a:schemeClr val="bg2"/>
                </a:solidFill>
              </a:rPr>
              <a:t>For all (fall, spring, full-year) classes is November 1 every year</a:t>
            </a:r>
          </a:p>
          <a:p>
            <a:endParaRPr lang="en-US" dirty="0">
              <a:solidFill>
                <a:schemeClr val="bg2"/>
              </a:solidFill>
            </a:endParaRPr>
          </a:p>
          <a:p>
            <a:r>
              <a:rPr lang="en-US" b="1" u="sng" dirty="0">
                <a:solidFill>
                  <a:schemeClr val="bg2"/>
                </a:solidFill>
              </a:rPr>
              <a:t>Non-GFPS Deadlines:</a:t>
            </a:r>
          </a:p>
          <a:p>
            <a:r>
              <a:rPr lang="en-US" dirty="0">
                <a:solidFill>
                  <a:schemeClr val="bg2"/>
                </a:solidFill>
              </a:rPr>
              <a:t>For Fall classes is April 1</a:t>
            </a:r>
          </a:p>
          <a:p>
            <a:r>
              <a:rPr lang="en-US" dirty="0">
                <a:solidFill>
                  <a:schemeClr val="bg2"/>
                </a:solidFill>
              </a:rPr>
              <a:t>For Spring &amp; Full Year classes is October 15</a:t>
            </a:r>
          </a:p>
        </p:txBody>
      </p:sp>
    </p:spTree>
    <p:extLst>
      <p:ext uri="{BB962C8B-B14F-4D97-AF65-F5344CB8AC3E}">
        <p14:creationId xmlns:p14="http://schemas.microsoft.com/office/powerpoint/2010/main" val="3294668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58AD26-2EA9-4ED1-A621-6ECA9DEDDBC1}"/>
              </a:ext>
            </a:extLst>
          </p:cNvPr>
          <p:cNvSpPr>
            <a:spLocks noGrp="1"/>
          </p:cNvSpPr>
          <p:nvPr>
            <p:ph type="title"/>
          </p:nvPr>
        </p:nvSpPr>
        <p:spPr>
          <a:xfrm>
            <a:off x="641754" y="1918252"/>
            <a:ext cx="3365439" cy="3997635"/>
          </a:xfrm>
        </p:spPr>
        <p:txBody>
          <a:bodyPr vert="horz" lIns="91440" tIns="45720" rIns="91440" bIns="45720" rtlCol="0" anchor="t">
            <a:normAutofit/>
          </a:bodyPr>
          <a:lstStyle/>
          <a:p>
            <a:r>
              <a:rPr lang="en-US" sz="4400" dirty="0"/>
              <a:t>Preparing for Your Course</a:t>
            </a:r>
          </a:p>
        </p:txBody>
      </p:sp>
      <p:graphicFrame>
        <p:nvGraphicFramePr>
          <p:cNvPr id="11" name="Content Placeholder 4">
            <a:extLst>
              <a:ext uri="{FF2B5EF4-FFF2-40B4-BE49-F238E27FC236}">
                <a16:creationId xmlns:a16="http://schemas.microsoft.com/office/drawing/2014/main" id="{A6171C2A-D5CA-785E-9B81-CE9A8FB16533}"/>
              </a:ext>
            </a:extLst>
          </p:cNvPr>
          <p:cNvGraphicFramePr>
            <a:graphicFrameLocks noGrp="1"/>
          </p:cNvGraphicFramePr>
          <p:nvPr>
            <p:ph sz="half" idx="1"/>
            <p:extLst>
              <p:ext uri="{D42A27DB-BD31-4B8C-83A1-F6EECF244321}">
                <p14:modId xmlns:p14="http://schemas.microsoft.com/office/powerpoint/2010/main" val="520124389"/>
              </p:ext>
            </p:extLst>
          </p:nvPr>
        </p:nvGraphicFramePr>
        <p:xfrm>
          <a:off x="5398489" y="905165"/>
          <a:ext cx="6061941" cy="4684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8" name="Picture 17">
            <a:extLst>
              <a:ext uri="{FF2B5EF4-FFF2-40B4-BE49-F238E27FC236}">
                <a16:creationId xmlns:a16="http://schemas.microsoft.com/office/drawing/2014/main" id="{923813FF-BAB2-4411-897A-A6D51C77CC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27220" y="6354618"/>
            <a:ext cx="1818729" cy="430432"/>
          </a:xfrm>
          <a:prstGeom prst="rect">
            <a:avLst/>
          </a:prstGeom>
        </p:spPr>
      </p:pic>
    </p:spTree>
    <p:extLst>
      <p:ext uri="{BB962C8B-B14F-4D97-AF65-F5344CB8AC3E}">
        <p14:creationId xmlns:p14="http://schemas.microsoft.com/office/powerpoint/2010/main" val="420957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3199C-A0E3-4B8A-BF1B-77DEC02B4879}"/>
              </a:ext>
            </a:extLst>
          </p:cNvPr>
          <p:cNvSpPr>
            <a:spLocks noGrp="1"/>
          </p:cNvSpPr>
          <p:nvPr>
            <p:ph type="title"/>
          </p:nvPr>
        </p:nvSpPr>
        <p:spPr/>
        <p:txBody>
          <a:bodyPr vert="horz" lIns="91440" tIns="45720" rIns="91440" bIns="45720" rtlCol="0" anchor="b">
            <a:normAutofit/>
          </a:bodyPr>
          <a:lstStyle/>
          <a:p>
            <a:r>
              <a:rPr lang="en-US" dirty="0"/>
              <a:t>Teaching the Course</a:t>
            </a:r>
          </a:p>
        </p:txBody>
      </p:sp>
      <p:graphicFrame>
        <p:nvGraphicFramePr>
          <p:cNvPr id="7" name="Content Placeholder 2">
            <a:extLst>
              <a:ext uri="{FF2B5EF4-FFF2-40B4-BE49-F238E27FC236}">
                <a16:creationId xmlns:a16="http://schemas.microsoft.com/office/drawing/2014/main" id="{CF214993-BD50-A43A-E8E3-05CE20FDD766}"/>
              </a:ext>
            </a:extLst>
          </p:cNvPr>
          <p:cNvGraphicFramePr>
            <a:graphicFrameLocks noGrp="1"/>
          </p:cNvGraphicFramePr>
          <p:nvPr>
            <p:ph sz="half" idx="1"/>
            <p:extLst>
              <p:ext uri="{D42A27DB-BD31-4B8C-83A1-F6EECF244321}">
                <p14:modId xmlns:p14="http://schemas.microsoft.com/office/powerpoint/2010/main" val="1894796023"/>
              </p:ext>
            </p:extLst>
          </p:nvPr>
        </p:nvGraphicFramePr>
        <p:xfrm>
          <a:off x="819150" y="2548647"/>
          <a:ext cx="10553700" cy="33108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F8346F8A-0CBD-43FA-9494-869BD716A2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39927" y="6286777"/>
            <a:ext cx="1867476" cy="441969"/>
          </a:xfrm>
          <a:prstGeom prst="rect">
            <a:avLst/>
          </a:prstGeom>
        </p:spPr>
      </p:pic>
    </p:spTree>
    <p:extLst>
      <p:ext uri="{BB962C8B-B14F-4D97-AF65-F5344CB8AC3E}">
        <p14:creationId xmlns:p14="http://schemas.microsoft.com/office/powerpoint/2010/main" val="388086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331D2-8423-47A7-9FC3-55FAB4704001}"/>
              </a:ext>
            </a:extLst>
          </p:cNvPr>
          <p:cNvSpPr>
            <a:spLocks noGrp="1"/>
          </p:cNvSpPr>
          <p:nvPr>
            <p:ph type="title"/>
          </p:nvPr>
        </p:nvSpPr>
        <p:spPr>
          <a:xfrm>
            <a:off x="451515" y="447188"/>
            <a:ext cx="3675318" cy="5468700"/>
          </a:xfrm>
        </p:spPr>
        <p:txBody>
          <a:bodyPr vert="horz" lIns="91440" tIns="45720" rIns="91440" bIns="45720" rtlCol="0" anchor="ctr">
            <a:normAutofit/>
          </a:bodyPr>
          <a:lstStyle/>
          <a:p>
            <a:r>
              <a:rPr lang="en-US" sz="3200" dirty="0">
                <a:solidFill>
                  <a:schemeClr val="tx1"/>
                </a:solidFill>
              </a:rPr>
              <a:t>Being a College Instructor</a:t>
            </a:r>
          </a:p>
        </p:txBody>
      </p:sp>
      <p:sp>
        <p:nvSpPr>
          <p:cNvPr id="3" name="Content Placeholder 2">
            <a:extLst>
              <a:ext uri="{FF2B5EF4-FFF2-40B4-BE49-F238E27FC236}">
                <a16:creationId xmlns:a16="http://schemas.microsoft.com/office/drawing/2014/main" id="{6CC7080E-46A1-4925-BB54-52A9CE4F7D03}"/>
              </a:ext>
            </a:extLst>
          </p:cNvPr>
          <p:cNvSpPr>
            <a:spLocks noGrp="1"/>
          </p:cNvSpPr>
          <p:nvPr>
            <p:ph sz="half" idx="1"/>
          </p:nvPr>
        </p:nvSpPr>
        <p:spPr>
          <a:xfrm>
            <a:off x="3882832" y="2050210"/>
            <a:ext cx="6585235" cy="4942230"/>
          </a:xfrm>
          <a:effectLst/>
        </p:spPr>
        <p:txBody>
          <a:bodyPr vert="horz" lIns="91440" tIns="45720" rIns="91440" bIns="45720" rtlCol="0" anchor="ctr">
            <a:normAutofit/>
          </a:bodyPr>
          <a:lstStyle/>
          <a:p>
            <a:r>
              <a:rPr lang="en-US" sz="1600" dirty="0"/>
              <a:t>Teaching dual credit classes means you are a college instructor</a:t>
            </a:r>
          </a:p>
          <a:p>
            <a:pPr lvl="1"/>
            <a:r>
              <a:rPr lang="en-US" dirty="0"/>
              <a:t>Montana Board of Regents Policy on credentials</a:t>
            </a:r>
          </a:p>
          <a:p>
            <a:pPr lvl="2"/>
            <a:r>
              <a:rPr lang="en-US" dirty="0">
                <a:hlinkClick r:id="rId2"/>
              </a:rPr>
              <a:t>Policy 730 Personnel</a:t>
            </a:r>
            <a:endParaRPr lang="en-US" dirty="0"/>
          </a:p>
          <a:p>
            <a:pPr lvl="1"/>
            <a:r>
              <a:rPr lang="en-US" dirty="0"/>
              <a:t>College department chair</a:t>
            </a:r>
          </a:p>
          <a:p>
            <a:pPr lvl="2"/>
            <a:r>
              <a:rPr lang="en-US" dirty="0"/>
              <a:t>Departmental policies</a:t>
            </a:r>
          </a:p>
          <a:p>
            <a:pPr lvl="2"/>
            <a:r>
              <a:rPr lang="en-US" dirty="0"/>
              <a:t>Teaching materials</a:t>
            </a:r>
          </a:p>
          <a:p>
            <a:pPr lvl="2"/>
            <a:r>
              <a:rPr lang="en-US" dirty="0"/>
              <a:t>Evaluations</a:t>
            </a:r>
          </a:p>
          <a:p>
            <a:pPr lvl="1"/>
            <a:r>
              <a:rPr lang="en-US" dirty="0"/>
              <a:t>College course outcomes</a:t>
            </a:r>
          </a:p>
          <a:p>
            <a:pPr lvl="2"/>
            <a:r>
              <a:rPr lang="en-US" dirty="0"/>
              <a:t>Maintaining accreditation</a:t>
            </a:r>
          </a:p>
          <a:p>
            <a:pPr lvl="2"/>
            <a:r>
              <a:rPr lang="en-US" dirty="0"/>
              <a:t>Students receive college credit for the class</a:t>
            </a:r>
          </a:p>
          <a:p>
            <a:pPr lvl="3"/>
            <a:r>
              <a:rPr lang="en-US" dirty="0"/>
              <a:t>Expect college-level work</a:t>
            </a:r>
          </a:p>
          <a:p>
            <a:pPr lvl="3"/>
            <a:r>
              <a:rPr lang="en-US" dirty="0"/>
              <a:t>Students will have a college transcript</a:t>
            </a:r>
          </a:p>
          <a:p>
            <a:pPr lvl="3"/>
            <a:endParaRPr lang="en-US" dirty="0"/>
          </a:p>
        </p:txBody>
      </p:sp>
      <p:pic>
        <p:nvPicPr>
          <p:cNvPr id="7" name="Picture 6">
            <a:extLst>
              <a:ext uri="{FF2B5EF4-FFF2-40B4-BE49-F238E27FC236}">
                <a16:creationId xmlns:a16="http://schemas.microsoft.com/office/drawing/2014/main" id="{F6C161D5-21E9-4EAA-90A3-23CE94F96C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0" y="6240088"/>
            <a:ext cx="1844385" cy="436504"/>
          </a:xfrm>
          <a:prstGeom prst="rect">
            <a:avLst/>
          </a:prstGeom>
        </p:spPr>
      </p:pic>
      <p:pic>
        <p:nvPicPr>
          <p:cNvPr id="8" name="Picture 7">
            <a:extLst>
              <a:ext uri="{FF2B5EF4-FFF2-40B4-BE49-F238E27FC236}">
                <a16:creationId xmlns:a16="http://schemas.microsoft.com/office/drawing/2014/main" id="{D80D5929-C65F-4143-AFE3-26868AE9B86B}"/>
              </a:ext>
            </a:extLst>
          </p:cNvPr>
          <p:cNvPicPr>
            <a:picLocks noChangeAspect="1"/>
          </p:cNvPicPr>
          <p:nvPr/>
        </p:nvPicPr>
        <p:blipFill>
          <a:blip r:embed="rId4"/>
          <a:stretch>
            <a:fillRect/>
          </a:stretch>
        </p:blipFill>
        <p:spPr>
          <a:xfrm>
            <a:off x="8472287" y="3429000"/>
            <a:ext cx="2867425" cy="1505160"/>
          </a:xfrm>
          <a:prstGeom prst="rect">
            <a:avLst/>
          </a:prstGeom>
        </p:spPr>
      </p:pic>
    </p:spTree>
    <p:extLst>
      <p:ext uri="{BB962C8B-B14F-4D97-AF65-F5344CB8AC3E}">
        <p14:creationId xmlns:p14="http://schemas.microsoft.com/office/powerpoint/2010/main" val="2330703591"/>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331D2-8423-47A7-9FC3-55FAB4704001}"/>
              </a:ext>
            </a:extLst>
          </p:cNvPr>
          <p:cNvSpPr>
            <a:spLocks noGrp="1"/>
          </p:cNvSpPr>
          <p:nvPr>
            <p:ph type="title"/>
          </p:nvPr>
        </p:nvSpPr>
        <p:spPr>
          <a:xfrm>
            <a:off x="451515" y="447188"/>
            <a:ext cx="3675318" cy="5468700"/>
          </a:xfrm>
        </p:spPr>
        <p:txBody>
          <a:bodyPr vert="horz" lIns="91440" tIns="45720" rIns="91440" bIns="45720" rtlCol="0" anchor="ctr">
            <a:normAutofit/>
          </a:bodyPr>
          <a:lstStyle/>
          <a:p>
            <a:r>
              <a:rPr lang="en-US" sz="3200" dirty="0">
                <a:solidFill>
                  <a:schemeClr val="tx1"/>
                </a:solidFill>
              </a:rPr>
              <a:t>Aligning High School and College Courses</a:t>
            </a:r>
          </a:p>
        </p:txBody>
      </p:sp>
      <p:sp>
        <p:nvSpPr>
          <p:cNvPr id="3" name="Content Placeholder 2">
            <a:extLst>
              <a:ext uri="{FF2B5EF4-FFF2-40B4-BE49-F238E27FC236}">
                <a16:creationId xmlns:a16="http://schemas.microsoft.com/office/drawing/2014/main" id="{6CC7080E-46A1-4925-BB54-52A9CE4F7D03}"/>
              </a:ext>
            </a:extLst>
          </p:cNvPr>
          <p:cNvSpPr>
            <a:spLocks noGrp="1"/>
          </p:cNvSpPr>
          <p:nvPr>
            <p:ph sz="half" idx="1"/>
          </p:nvPr>
        </p:nvSpPr>
        <p:spPr>
          <a:xfrm>
            <a:off x="4815748" y="181408"/>
            <a:ext cx="6585235" cy="1838812"/>
          </a:xfrm>
          <a:effectLst/>
        </p:spPr>
        <p:txBody>
          <a:bodyPr vert="horz" lIns="91440" tIns="45720" rIns="91440" bIns="45720" rtlCol="0" anchor="ctr">
            <a:normAutofit/>
          </a:bodyPr>
          <a:lstStyle/>
          <a:p>
            <a:r>
              <a:rPr lang="en-US" sz="1600" b="1" dirty="0"/>
              <a:t>Focus on the outcomes</a:t>
            </a:r>
          </a:p>
          <a:p>
            <a:pPr lvl="1"/>
            <a:r>
              <a:rPr lang="en-US" b="1" dirty="0"/>
              <a:t>Common Course Numbering</a:t>
            </a:r>
          </a:p>
          <a:p>
            <a:pPr lvl="1"/>
            <a:r>
              <a:rPr lang="en-US" b="1" dirty="0"/>
              <a:t>Work with your college department chair</a:t>
            </a:r>
          </a:p>
          <a:p>
            <a:pPr lvl="1"/>
            <a:r>
              <a:rPr lang="en-US" b="1" dirty="0"/>
              <a:t>Outcomes alignment chart</a:t>
            </a:r>
          </a:p>
        </p:txBody>
      </p:sp>
      <p:pic>
        <p:nvPicPr>
          <p:cNvPr id="7" name="Picture 6">
            <a:extLst>
              <a:ext uri="{FF2B5EF4-FFF2-40B4-BE49-F238E27FC236}">
                <a16:creationId xmlns:a16="http://schemas.microsoft.com/office/drawing/2014/main" id="{F6C161D5-21E9-4EAA-90A3-23CE94F96C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0" y="6240088"/>
            <a:ext cx="1844385" cy="436504"/>
          </a:xfrm>
          <a:prstGeom prst="rect">
            <a:avLst/>
          </a:prstGeom>
        </p:spPr>
      </p:pic>
      <p:pic>
        <p:nvPicPr>
          <p:cNvPr id="4" name="Picture 3">
            <a:extLst>
              <a:ext uri="{FF2B5EF4-FFF2-40B4-BE49-F238E27FC236}">
                <a16:creationId xmlns:a16="http://schemas.microsoft.com/office/drawing/2014/main" id="{B706ED21-41DD-4393-AD2D-56069DC23E65}"/>
              </a:ext>
            </a:extLst>
          </p:cNvPr>
          <p:cNvPicPr>
            <a:picLocks noChangeAspect="1"/>
          </p:cNvPicPr>
          <p:nvPr/>
        </p:nvPicPr>
        <p:blipFill rotWithShape="1">
          <a:blip r:embed="rId3"/>
          <a:srcRect b="35916"/>
          <a:stretch/>
        </p:blipFill>
        <p:spPr>
          <a:xfrm>
            <a:off x="5088518" y="2002600"/>
            <a:ext cx="6039693" cy="4255108"/>
          </a:xfrm>
          <a:prstGeom prst="rect">
            <a:avLst/>
          </a:prstGeom>
        </p:spPr>
      </p:pic>
      <p:pic>
        <p:nvPicPr>
          <p:cNvPr id="5" name="Picture 4">
            <a:extLst>
              <a:ext uri="{FF2B5EF4-FFF2-40B4-BE49-F238E27FC236}">
                <a16:creationId xmlns:a16="http://schemas.microsoft.com/office/drawing/2014/main" id="{C78011FE-E2EE-460F-B963-FEC8139AAF6C}"/>
              </a:ext>
            </a:extLst>
          </p:cNvPr>
          <p:cNvPicPr>
            <a:picLocks noChangeAspect="1"/>
          </p:cNvPicPr>
          <p:nvPr/>
        </p:nvPicPr>
        <p:blipFill>
          <a:blip r:embed="rId4"/>
          <a:stretch>
            <a:fillRect/>
          </a:stretch>
        </p:blipFill>
        <p:spPr>
          <a:xfrm>
            <a:off x="451515" y="4672012"/>
            <a:ext cx="3552263" cy="2004579"/>
          </a:xfrm>
          <a:prstGeom prst="rect">
            <a:avLst/>
          </a:prstGeom>
        </p:spPr>
      </p:pic>
    </p:spTree>
    <p:extLst>
      <p:ext uri="{BB962C8B-B14F-4D97-AF65-F5344CB8AC3E}">
        <p14:creationId xmlns:p14="http://schemas.microsoft.com/office/powerpoint/2010/main" val="867839183"/>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331D2-8423-47A7-9FC3-55FAB4704001}"/>
              </a:ext>
            </a:extLst>
          </p:cNvPr>
          <p:cNvSpPr>
            <a:spLocks noGrp="1"/>
          </p:cNvSpPr>
          <p:nvPr>
            <p:ph type="title"/>
          </p:nvPr>
        </p:nvSpPr>
        <p:spPr>
          <a:xfrm>
            <a:off x="451515" y="447188"/>
            <a:ext cx="3675318" cy="5468700"/>
          </a:xfrm>
        </p:spPr>
        <p:txBody>
          <a:bodyPr vert="horz" lIns="91440" tIns="45720" rIns="91440" bIns="45720" rtlCol="0" anchor="ctr">
            <a:normAutofit/>
          </a:bodyPr>
          <a:lstStyle/>
          <a:p>
            <a:r>
              <a:rPr lang="en-US" sz="3200" dirty="0">
                <a:solidFill>
                  <a:schemeClr val="tx1"/>
                </a:solidFill>
              </a:rPr>
              <a:t>The Syllabus: </a:t>
            </a:r>
            <a:br>
              <a:rPr lang="en-US" sz="3200" dirty="0">
                <a:solidFill>
                  <a:schemeClr val="tx1"/>
                </a:solidFill>
              </a:rPr>
            </a:br>
            <a:r>
              <a:rPr lang="en-US" sz="3200" dirty="0">
                <a:solidFill>
                  <a:schemeClr val="tx1"/>
                </a:solidFill>
              </a:rPr>
              <a:t>A Contract with Our Students</a:t>
            </a:r>
          </a:p>
        </p:txBody>
      </p:sp>
      <p:sp>
        <p:nvSpPr>
          <p:cNvPr id="3" name="Content Placeholder 2">
            <a:extLst>
              <a:ext uri="{FF2B5EF4-FFF2-40B4-BE49-F238E27FC236}">
                <a16:creationId xmlns:a16="http://schemas.microsoft.com/office/drawing/2014/main" id="{6CC7080E-46A1-4925-BB54-52A9CE4F7D03}"/>
              </a:ext>
            </a:extLst>
          </p:cNvPr>
          <p:cNvSpPr>
            <a:spLocks noGrp="1"/>
          </p:cNvSpPr>
          <p:nvPr>
            <p:ph sz="half" idx="1"/>
          </p:nvPr>
        </p:nvSpPr>
        <p:spPr>
          <a:xfrm>
            <a:off x="4989143" y="1542209"/>
            <a:ext cx="6585235" cy="5690377"/>
          </a:xfrm>
          <a:effectLst/>
        </p:spPr>
        <p:txBody>
          <a:bodyPr vert="horz" lIns="91440" tIns="45720" rIns="91440" bIns="45720" rtlCol="0" anchor="ctr">
            <a:normAutofit/>
          </a:bodyPr>
          <a:lstStyle/>
          <a:p>
            <a:r>
              <a:rPr lang="en-US" dirty="0"/>
              <a:t>Use the college syllabus template</a:t>
            </a:r>
          </a:p>
          <a:p>
            <a:r>
              <a:rPr lang="en-US" dirty="0"/>
              <a:t>Submit to the division admin before the first day of class</a:t>
            </a:r>
          </a:p>
          <a:p>
            <a:r>
              <a:rPr lang="en-US" dirty="0"/>
              <a:t>Use college course name, description &amp; outcomes</a:t>
            </a:r>
          </a:p>
          <a:p>
            <a:r>
              <a:rPr lang="en-US" dirty="0"/>
              <a:t>Include grading scale, late work policy and other important information for the student to know</a:t>
            </a:r>
          </a:p>
          <a:p>
            <a:r>
              <a:rPr lang="en-US" dirty="0"/>
              <a:t>Do what your syllabus says you’ll do</a:t>
            </a:r>
          </a:p>
          <a:p>
            <a:endParaRPr lang="en-US" dirty="0"/>
          </a:p>
          <a:p>
            <a:r>
              <a:rPr lang="en-US" dirty="0"/>
              <a:t>Dual credit students have access to all of the college’s and the high school’s resources</a:t>
            </a:r>
          </a:p>
          <a:p>
            <a:r>
              <a:rPr lang="en-US" dirty="0"/>
              <a:t>Dual credit students must follow all of the college’s and the high school’s rules</a:t>
            </a:r>
          </a:p>
          <a:p>
            <a:endParaRPr lang="en-US" dirty="0"/>
          </a:p>
        </p:txBody>
      </p:sp>
      <p:pic>
        <p:nvPicPr>
          <p:cNvPr id="7" name="Picture 6">
            <a:extLst>
              <a:ext uri="{FF2B5EF4-FFF2-40B4-BE49-F238E27FC236}">
                <a16:creationId xmlns:a16="http://schemas.microsoft.com/office/drawing/2014/main" id="{F6C161D5-21E9-4EAA-90A3-23CE94F96C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0" y="6240088"/>
            <a:ext cx="1844385" cy="436504"/>
          </a:xfrm>
          <a:prstGeom prst="rect">
            <a:avLst/>
          </a:prstGeom>
        </p:spPr>
      </p:pic>
      <p:pic>
        <p:nvPicPr>
          <p:cNvPr id="4" name="Picture 3">
            <a:extLst>
              <a:ext uri="{FF2B5EF4-FFF2-40B4-BE49-F238E27FC236}">
                <a16:creationId xmlns:a16="http://schemas.microsoft.com/office/drawing/2014/main" id="{ED19E3D2-A433-4AE2-96E1-35DDE009221D}"/>
              </a:ext>
            </a:extLst>
          </p:cNvPr>
          <p:cNvPicPr>
            <a:picLocks noChangeAspect="1"/>
          </p:cNvPicPr>
          <p:nvPr/>
        </p:nvPicPr>
        <p:blipFill>
          <a:blip r:embed="rId4"/>
          <a:stretch>
            <a:fillRect/>
          </a:stretch>
        </p:blipFill>
        <p:spPr>
          <a:xfrm>
            <a:off x="617622" y="4502614"/>
            <a:ext cx="2873723" cy="1908198"/>
          </a:xfrm>
          <a:prstGeom prst="rect">
            <a:avLst/>
          </a:prstGeom>
        </p:spPr>
      </p:pic>
    </p:spTree>
    <p:extLst>
      <p:ext uri="{BB962C8B-B14F-4D97-AF65-F5344CB8AC3E}">
        <p14:creationId xmlns:p14="http://schemas.microsoft.com/office/powerpoint/2010/main" val="4289217614"/>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BC5ACE-25F9-4D8E-8462-054A3CC6BBF3}"/>
              </a:ext>
            </a:extLst>
          </p:cNvPr>
          <p:cNvPicPr>
            <a:picLocks noChangeAspect="1"/>
          </p:cNvPicPr>
          <p:nvPr/>
        </p:nvPicPr>
        <p:blipFill>
          <a:blip r:embed="rId2"/>
          <a:stretch>
            <a:fillRect/>
          </a:stretch>
        </p:blipFill>
        <p:spPr>
          <a:xfrm>
            <a:off x="3292796" y="62753"/>
            <a:ext cx="5050596" cy="6858000"/>
          </a:xfrm>
          <a:prstGeom prst="rect">
            <a:avLst/>
          </a:prstGeom>
        </p:spPr>
      </p:pic>
    </p:spTree>
    <p:extLst>
      <p:ext uri="{BB962C8B-B14F-4D97-AF65-F5344CB8AC3E}">
        <p14:creationId xmlns:p14="http://schemas.microsoft.com/office/powerpoint/2010/main" val="9824670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20DF1D-DD6F-40E7-847A-0020FA9D2C06}"/>
              </a:ext>
            </a:extLst>
          </p:cNvPr>
          <p:cNvPicPr>
            <a:picLocks noChangeAspect="1"/>
          </p:cNvPicPr>
          <p:nvPr/>
        </p:nvPicPr>
        <p:blipFill>
          <a:blip r:embed="rId2"/>
          <a:stretch>
            <a:fillRect/>
          </a:stretch>
        </p:blipFill>
        <p:spPr>
          <a:xfrm>
            <a:off x="3585482" y="0"/>
            <a:ext cx="5021036" cy="6858000"/>
          </a:xfrm>
          <a:prstGeom prst="rect">
            <a:avLst/>
          </a:prstGeom>
        </p:spPr>
      </p:pic>
    </p:spTree>
    <p:extLst>
      <p:ext uri="{BB962C8B-B14F-4D97-AF65-F5344CB8AC3E}">
        <p14:creationId xmlns:p14="http://schemas.microsoft.com/office/powerpoint/2010/main" val="4311086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0667E7-FB2A-4585-8ABF-D3B98099D4D3}"/>
              </a:ext>
            </a:extLst>
          </p:cNvPr>
          <p:cNvPicPr>
            <a:picLocks noChangeAspect="1"/>
          </p:cNvPicPr>
          <p:nvPr/>
        </p:nvPicPr>
        <p:blipFill>
          <a:blip r:embed="rId2"/>
          <a:stretch>
            <a:fillRect/>
          </a:stretch>
        </p:blipFill>
        <p:spPr>
          <a:xfrm>
            <a:off x="3638085" y="0"/>
            <a:ext cx="4915829" cy="6858000"/>
          </a:xfrm>
          <a:prstGeom prst="rect">
            <a:avLst/>
          </a:prstGeom>
        </p:spPr>
      </p:pic>
    </p:spTree>
    <p:extLst>
      <p:ext uri="{BB962C8B-B14F-4D97-AF65-F5344CB8AC3E}">
        <p14:creationId xmlns:p14="http://schemas.microsoft.com/office/powerpoint/2010/main" val="1015207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Century Gothic" panose="020B0502020202020204" pitchFamily="34" charset="0"/>
              </a:rPr>
              <a:t>WHY DUAL ENROLLMENT?</a:t>
            </a:r>
          </a:p>
        </p:txBody>
      </p:sp>
      <p:graphicFrame>
        <p:nvGraphicFramePr>
          <p:cNvPr id="10" name="Content Placeholder 2">
            <a:extLst>
              <a:ext uri="{FF2B5EF4-FFF2-40B4-BE49-F238E27FC236}">
                <a16:creationId xmlns:a16="http://schemas.microsoft.com/office/drawing/2014/main" id="{DC583090-0852-F8C2-A413-7834FC48B3C7}"/>
              </a:ext>
            </a:extLst>
          </p:cNvPr>
          <p:cNvGraphicFramePr>
            <a:graphicFrameLocks noGrp="1"/>
          </p:cNvGraphicFramePr>
          <p:nvPr>
            <p:ph idx="1"/>
            <p:extLst>
              <p:ext uri="{D42A27DB-BD31-4B8C-83A1-F6EECF244321}">
                <p14:modId xmlns:p14="http://schemas.microsoft.com/office/powerpoint/2010/main" val="973506014"/>
              </p:ext>
            </p:extLst>
          </p:nvPr>
        </p:nvGraphicFramePr>
        <p:xfrm>
          <a:off x="819150" y="2494722"/>
          <a:ext cx="10553700" cy="33647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05967327"/>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1F065C-67A4-44AF-B5AD-24A2DC56F0C2}"/>
              </a:ext>
            </a:extLst>
          </p:cNvPr>
          <p:cNvPicPr>
            <a:picLocks noChangeAspect="1"/>
          </p:cNvPicPr>
          <p:nvPr/>
        </p:nvPicPr>
        <p:blipFill>
          <a:blip r:embed="rId2"/>
          <a:stretch>
            <a:fillRect/>
          </a:stretch>
        </p:blipFill>
        <p:spPr>
          <a:xfrm>
            <a:off x="3558178" y="0"/>
            <a:ext cx="5075644" cy="6858000"/>
          </a:xfrm>
          <a:prstGeom prst="rect">
            <a:avLst/>
          </a:prstGeom>
        </p:spPr>
      </p:pic>
    </p:spTree>
    <p:extLst>
      <p:ext uri="{BB962C8B-B14F-4D97-AF65-F5344CB8AC3E}">
        <p14:creationId xmlns:p14="http://schemas.microsoft.com/office/powerpoint/2010/main" val="37858326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20C03C-A7A7-453B-9E4F-0D4DE8A496A3}"/>
              </a:ext>
            </a:extLst>
          </p:cNvPr>
          <p:cNvPicPr>
            <a:picLocks noChangeAspect="1"/>
          </p:cNvPicPr>
          <p:nvPr/>
        </p:nvPicPr>
        <p:blipFill>
          <a:blip r:embed="rId2"/>
          <a:stretch>
            <a:fillRect/>
          </a:stretch>
        </p:blipFill>
        <p:spPr>
          <a:xfrm>
            <a:off x="3404812" y="575864"/>
            <a:ext cx="5382376" cy="5706271"/>
          </a:xfrm>
          <a:prstGeom prst="rect">
            <a:avLst/>
          </a:prstGeom>
        </p:spPr>
      </p:pic>
    </p:spTree>
    <p:extLst>
      <p:ext uri="{BB962C8B-B14F-4D97-AF65-F5344CB8AC3E}">
        <p14:creationId xmlns:p14="http://schemas.microsoft.com/office/powerpoint/2010/main" val="20101055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331D2-8423-47A7-9FC3-55FAB4704001}"/>
              </a:ext>
            </a:extLst>
          </p:cNvPr>
          <p:cNvSpPr>
            <a:spLocks noGrp="1"/>
          </p:cNvSpPr>
          <p:nvPr>
            <p:ph type="title"/>
          </p:nvPr>
        </p:nvSpPr>
        <p:spPr>
          <a:xfrm>
            <a:off x="441615" y="887454"/>
            <a:ext cx="3675318" cy="5468700"/>
          </a:xfrm>
        </p:spPr>
        <p:txBody>
          <a:bodyPr vert="horz" lIns="91440" tIns="45720" rIns="91440" bIns="45720" rtlCol="0" anchor="ctr">
            <a:normAutofit/>
          </a:bodyPr>
          <a:lstStyle/>
          <a:p>
            <a:r>
              <a:rPr lang="en-US" sz="3200" dirty="0">
                <a:solidFill>
                  <a:schemeClr val="tx1"/>
                </a:solidFill>
              </a:rPr>
              <a:t>Meeting Expectations: </a:t>
            </a:r>
            <a:br>
              <a:rPr lang="en-US" sz="3200" dirty="0">
                <a:solidFill>
                  <a:schemeClr val="tx1"/>
                </a:solidFill>
              </a:rPr>
            </a:br>
            <a:r>
              <a:rPr lang="en-US" sz="3200" dirty="0">
                <a:solidFill>
                  <a:schemeClr val="tx1"/>
                </a:solidFill>
              </a:rPr>
              <a:t>The Contract -Letter of Appointment (LOA)</a:t>
            </a:r>
          </a:p>
        </p:txBody>
      </p:sp>
      <p:pic>
        <p:nvPicPr>
          <p:cNvPr id="7" name="Picture 6">
            <a:extLst>
              <a:ext uri="{FF2B5EF4-FFF2-40B4-BE49-F238E27FC236}">
                <a16:creationId xmlns:a16="http://schemas.microsoft.com/office/drawing/2014/main" id="{F6C161D5-21E9-4EAA-90A3-23CE94F96C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0" y="6240088"/>
            <a:ext cx="1844385" cy="436504"/>
          </a:xfrm>
          <a:prstGeom prst="rect">
            <a:avLst/>
          </a:prstGeom>
        </p:spPr>
      </p:pic>
      <p:pic>
        <p:nvPicPr>
          <p:cNvPr id="6" name="Picture 5">
            <a:extLst>
              <a:ext uri="{FF2B5EF4-FFF2-40B4-BE49-F238E27FC236}">
                <a16:creationId xmlns:a16="http://schemas.microsoft.com/office/drawing/2014/main" id="{3D1FAEA5-A779-4F1D-A61F-CEA491414C4A}"/>
              </a:ext>
            </a:extLst>
          </p:cNvPr>
          <p:cNvPicPr>
            <a:picLocks noChangeAspect="1"/>
          </p:cNvPicPr>
          <p:nvPr/>
        </p:nvPicPr>
        <p:blipFill>
          <a:blip r:embed="rId4"/>
          <a:stretch>
            <a:fillRect/>
          </a:stretch>
        </p:blipFill>
        <p:spPr>
          <a:xfrm>
            <a:off x="4786638" y="181408"/>
            <a:ext cx="7241230" cy="6676592"/>
          </a:xfrm>
          <a:prstGeom prst="rect">
            <a:avLst/>
          </a:prstGeom>
        </p:spPr>
      </p:pic>
    </p:spTree>
    <p:extLst>
      <p:ext uri="{BB962C8B-B14F-4D97-AF65-F5344CB8AC3E}">
        <p14:creationId xmlns:p14="http://schemas.microsoft.com/office/powerpoint/2010/main" val="2593231056"/>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331D2-8423-47A7-9FC3-55FAB4704001}"/>
              </a:ext>
            </a:extLst>
          </p:cNvPr>
          <p:cNvSpPr>
            <a:spLocks noGrp="1"/>
          </p:cNvSpPr>
          <p:nvPr>
            <p:ph type="title"/>
          </p:nvPr>
        </p:nvSpPr>
        <p:spPr>
          <a:xfrm>
            <a:off x="451515" y="447188"/>
            <a:ext cx="3675318" cy="5468700"/>
          </a:xfrm>
        </p:spPr>
        <p:txBody>
          <a:bodyPr vert="horz" lIns="91440" tIns="45720" rIns="91440" bIns="45720" rtlCol="0" anchor="ctr">
            <a:normAutofit/>
          </a:bodyPr>
          <a:lstStyle/>
          <a:p>
            <a:r>
              <a:rPr lang="en-US" sz="3200" dirty="0">
                <a:solidFill>
                  <a:schemeClr val="tx1"/>
                </a:solidFill>
              </a:rPr>
              <a:t>Compensation</a:t>
            </a:r>
          </a:p>
        </p:txBody>
      </p:sp>
      <p:sp>
        <p:nvSpPr>
          <p:cNvPr id="3" name="Content Placeholder 2">
            <a:extLst>
              <a:ext uri="{FF2B5EF4-FFF2-40B4-BE49-F238E27FC236}">
                <a16:creationId xmlns:a16="http://schemas.microsoft.com/office/drawing/2014/main" id="{6CC7080E-46A1-4925-BB54-52A9CE4F7D03}"/>
              </a:ext>
            </a:extLst>
          </p:cNvPr>
          <p:cNvSpPr>
            <a:spLocks noGrp="1"/>
          </p:cNvSpPr>
          <p:nvPr>
            <p:ph sz="half" idx="1"/>
          </p:nvPr>
        </p:nvSpPr>
        <p:spPr>
          <a:xfrm>
            <a:off x="1252521" y="3581963"/>
            <a:ext cx="6585235" cy="2517685"/>
          </a:xfrm>
          <a:effectLst/>
        </p:spPr>
        <p:txBody>
          <a:bodyPr vert="horz" lIns="91440" tIns="45720" rIns="91440" bIns="45720" rtlCol="0" anchor="ctr">
            <a:normAutofit/>
          </a:bodyPr>
          <a:lstStyle/>
          <a:p>
            <a:r>
              <a:rPr lang="en-US" sz="1600" dirty="0"/>
              <a:t>School district pays for the instruction</a:t>
            </a:r>
          </a:p>
          <a:p>
            <a:r>
              <a:rPr lang="en-US" sz="1600" dirty="0"/>
              <a:t>College provides a stipend for meetings and paperwork</a:t>
            </a:r>
          </a:p>
          <a:p>
            <a:pPr lvl="1"/>
            <a:r>
              <a:rPr lang="en-US" dirty="0"/>
              <a:t>$500 for 1</a:t>
            </a:r>
            <a:r>
              <a:rPr lang="en-US" baseline="30000" dirty="0"/>
              <a:t>st</a:t>
            </a:r>
            <a:r>
              <a:rPr lang="en-US" dirty="0"/>
              <a:t> class</a:t>
            </a:r>
          </a:p>
          <a:p>
            <a:pPr lvl="1"/>
            <a:r>
              <a:rPr lang="en-US" dirty="0"/>
              <a:t>$275 for each additional class</a:t>
            </a:r>
          </a:p>
        </p:txBody>
      </p:sp>
      <p:pic>
        <p:nvPicPr>
          <p:cNvPr id="7" name="Picture 6">
            <a:extLst>
              <a:ext uri="{FF2B5EF4-FFF2-40B4-BE49-F238E27FC236}">
                <a16:creationId xmlns:a16="http://schemas.microsoft.com/office/drawing/2014/main" id="{F6C161D5-21E9-4EAA-90A3-23CE94F96C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0" y="6240088"/>
            <a:ext cx="1844385" cy="436504"/>
          </a:xfrm>
          <a:prstGeom prst="rect">
            <a:avLst/>
          </a:prstGeom>
        </p:spPr>
      </p:pic>
      <p:pic>
        <p:nvPicPr>
          <p:cNvPr id="5" name="Picture 4">
            <a:extLst>
              <a:ext uri="{FF2B5EF4-FFF2-40B4-BE49-F238E27FC236}">
                <a16:creationId xmlns:a16="http://schemas.microsoft.com/office/drawing/2014/main" id="{2F0F8697-F1C9-48F5-9D7A-95CFF0182AD8}"/>
              </a:ext>
            </a:extLst>
          </p:cNvPr>
          <p:cNvPicPr>
            <a:picLocks noChangeAspect="1"/>
          </p:cNvPicPr>
          <p:nvPr/>
        </p:nvPicPr>
        <p:blipFill>
          <a:blip r:embed="rId4"/>
          <a:stretch>
            <a:fillRect/>
          </a:stretch>
        </p:blipFill>
        <p:spPr>
          <a:xfrm>
            <a:off x="8591549" y="3581963"/>
            <a:ext cx="3216526" cy="2055883"/>
          </a:xfrm>
          <a:prstGeom prst="rect">
            <a:avLst/>
          </a:prstGeom>
        </p:spPr>
      </p:pic>
    </p:spTree>
    <p:extLst>
      <p:ext uri="{BB962C8B-B14F-4D97-AF65-F5344CB8AC3E}">
        <p14:creationId xmlns:p14="http://schemas.microsoft.com/office/powerpoint/2010/main" val="4294546618"/>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331D2-8423-47A7-9FC3-55FAB4704001}"/>
              </a:ext>
            </a:extLst>
          </p:cNvPr>
          <p:cNvSpPr>
            <a:spLocks noGrp="1"/>
          </p:cNvSpPr>
          <p:nvPr>
            <p:ph type="title"/>
          </p:nvPr>
        </p:nvSpPr>
        <p:spPr>
          <a:xfrm>
            <a:off x="451515" y="447188"/>
            <a:ext cx="3675318" cy="5468700"/>
          </a:xfrm>
        </p:spPr>
        <p:txBody>
          <a:bodyPr vert="horz" lIns="91440" tIns="45720" rIns="91440" bIns="45720" rtlCol="0" anchor="ctr">
            <a:normAutofit/>
          </a:bodyPr>
          <a:lstStyle/>
          <a:p>
            <a:r>
              <a:rPr lang="en-US" sz="3200" dirty="0">
                <a:solidFill>
                  <a:schemeClr val="tx1"/>
                </a:solidFill>
              </a:rPr>
              <a:t>Teaching More than Just the Content</a:t>
            </a:r>
          </a:p>
        </p:txBody>
      </p:sp>
      <p:sp>
        <p:nvSpPr>
          <p:cNvPr id="3" name="Content Placeholder 2">
            <a:extLst>
              <a:ext uri="{FF2B5EF4-FFF2-40B4-BE49-F238E27FC236}">
                <a16:creationId xmlns:a16="http://schemas.microsoft.com/office/drawing/2014/main" id="{6CC7080E-46A1-4925-BB54-52A9CE4F7D03}"/>
              </a:ext>
            </a:extLst>
          </p:cNvPr>
          <p:cNvSpPr>
            <a:spLocks noGrp="1"/>
          </p:cNvSpPr>
          <p:nvPr>
            <p:ph sz="half" idx="1"/>
          </p:nvPr>
        </p:nvSpPr>
        <p:spPr>
          <a:xfrm>
            <a:off x="4242957" y="1847579"/>
            <a:ext cx="6585235" cy="2517685"/>
          </a:xfrm>
          <a:effectLst/>
        </p:spPr>
        <p:txBody>
          <a:bodyPr vert="horz" lIns="91440" tIns="45720" rIns="91440" bIns="45720" rtlCol="0" anchor="ctr">
            <a:normAutofit/>
          </a:bodyPr>
          <a:lstStyle/>
          <a:p>
            <a:r>
              <a:rPr lang="en-US" dirty="0"/>
              <a:t>Teaching a dual enrollment course is an opportunity to prepare students for college, the workforce, and life</a:t>
            </a:r>
          </a:p>
          <a:p>
            <a:pPr lvl="1"/>
            <a:r>
              <a:rPr lang="en-US" sz="1800" dirty="0"/>
              <a:t>Foster independence</a:t>
            </a:r>
          </a:p>
          <a:p>
            <a:pPr lvl="1"/>
            <a:r>
              <a:rPr lang="en-US" sz="1800" dirty="0"/>
              <a:t>Encourage personal responsibility</a:t>
            </a:r>
          </a:p>
          <a:p>
            <a:pPr lvl="1"/>
            <a:r>
              <a:rPr lang="en-US" sz="1800" dirty="0"/>
              <a:t>Provide opportunities for growth</a:t>
            </a:r>
          </a:p>
        </p:txBody>
      </p:sp>
      <p:pic>
        <p:nvPicPr>
          <p:cNvPr id="7" name="Picture 6">
            <a:extLst>
              <a:ext uri="{FF2B5EF4-FFF2-40B4-BE49-F238E27FC236}">
                <a16:creationId xmlns:a16="http://schemas.microsoft.com/office/drawing/2014/main" id="{F6C161D5-21E9-4EAA-90A3-23CE94F96C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0" y="6240088"/>
            <a:ext cx="1844385" cy="436504"/>
          </a:xfrm>
          <a:prstGeom prst="rect">
            <a:avLst/>
          </a:prstGeom>
        </p:spPr>
      </p:pic>
      <p:pic>
        <p:nvPicPr>
          <p:cNvPr id="4" name="Picture 3">
            <a:extLst>
              <a:ext uri="{FF2B5EF4-FFF2-40B4-BE49-F238E27FC236}">
                <a16:creationId xmlns:a16="http://schemas.microsoft.com/office/drawing/2014/main" id="{2C6592A8-B49A-4FC7-8C0F-407EC31AEA3C}"/>
              </a:ext>
            </a:extLst>
          </p:cNvPr>
          <p:cNvPicPr>
            <a:picLocks noChangeAspect="1"/>
          </p:cNvPicPr>
          <p:nvPr/>
        </p:nvPicPr>
        <p:blipFill>
          <a:blip r:embed="rId4"/>
          <a:stretch>
            <a:fillRect/>
          </a:stretch>
        </p:blipFill>
        <p:spPr>
          <a:xfrm>
            <a:off x="2425977" y="4335765"/>
            <a:ext cx="4304741" cy="2340827"/>
          </a:xfrm>
          <a:prstGeom prst="rect">
            <a:avLst/>
          </a:prstGeom>
        </p:spPr>
      </p:pic>
    </p:spTree>
    <p:extLst>
      <p:ext uri="{BB962C8B-B14F-4D97-AF65-F5344CB8AC3E}">
        <p14:creationId xmlns:p14="http://schemas.microsoft.com/office/powerpoint/2010/main" val="794835370"/>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61922-FC52-4E26-83BE-B23643EE5F09}"/>
              </a:ext>
            </a:extLst>
          </p:cNvPr>
          <p:cNvSpPr>
            <a:spLocks noGrp="1"/>
          </p:cNvSpPr>
          <p:nvPr>
            <p:ph type="title"/>
          </p:nvPr>
        </p:nvSpPr>
        <p:spPr>
          <a:xfrm>
            <a:off x="880311" y="459620"/>
            <a:ext cx="3413084" cy="1047960"/>
          </a:xfrm>
        </p:spPr>
        <p:txBody>
          <a:bodyPr>
            <a:normAutofit/>
          </a:bodyPr>
          <a:lstStyle/>
          <a:p>
            <a:r>
              <a:rPr lang="en-US" sz="3600" dirty="0"/>
              <a:t>Questions?</a:t>
            </a:r>
          </a:p>
        </p:txBody>
      </p:sp>
      <p:sp>
        <p:nvSpPr>
          <p:cNvPr id="4" name="Rectangle 3">
            <a:extLst>
              <a:ext uri="{FF2B5EF4-FFF2-40B4-BE49-F238E27FC236}">
                <a16:creationId xmlns:a16="http://schemas.microsoft.com/office/drawing/2014/main" id="{ADEF6718-1B1F-45BB-8E18-9BA7D505CFC9}"/>
              </a:ext>
            </a:extLst>
          </p:cNvPr>
          <p:cNvSpPr/>
          <p:nvPr/>
        </p:nvSpPr>
        <p:spPr>
          <a:xfrm>
            <a:off x="3048000" y="2967335"/>
            <a:ext cx="8173156" cy="2862322"/>
          </a:xfrm>
          <a:prstGeom prst="rect">
            <a:avLst/>
          </a:prstGeom>
        </p:spPr>
        <p:txBody>
          <a:bodyPr wrap="square">
            <a:spAutoFit/>
          </a:bodyPr>
          <a:lstStyle/>
          <a:p>
            <a:r>
              <a:rPr lang="en-US" b="1" dirty="0">
                <a:solidFill>
                  <a:schemeClr val="accent2"/>
                </a:solidFill>
              </a:rPr>
              <a:t>Questions?</a:t>
            </a:r>
          </a:p>
          <a:p>
            <a:endParaRPr lang="en-US" b="1" dirty="0">
              <a:solidFill>
                <a:schemeClr val="accent2"/>
              </a:solidFill>
            </a:endParaRPr>
          </a:p>
          <a:p>
            <a:r>
              <a:rPr lang="en-US" b="1" dirty="0">
                <a:solidFill>
                  <a:schemeClr val="accent2"/>
                </a:solidFill>
              </a:rPr>
              <a:t>Shannon Marr, </a:t>
            </a:r>
            <a:r>
              <a:rPr lang="en-US" b="1" dirty="0"/>
              <a:t>Director of Recruitment &amp; Enrollment</a:t>
            </a:r>
          </a:p>
          <a:p>
            <a:r>
              <a:rPr lang="en-US" b="1" dirty="0"/>
              <a:t>406-771-4408</a:t>
            </a:r>
          </a:p>
          <a:p>
            <a:r>
              <a:rPr lang="en-US" b="1" dirty="0">
                <a:solidFill>
                  <a:schemeClr val="accent2"/>
                </a:solidFill>
                <a:hlinkClick r:id="rId2"/>
              </a:rPr>
              <a:t>shannon.marr1@gfcmsu.edu</a:t>
            </a:r>
            <a:endParaRPr lang="en-US" b="1" dirty="0">
              <a:solidFill>
                <a:schemeClr val="accent2"/>
              </a:solidFill>
            </a:endParaRPr>
          </a:p>
          <a:p>
            <a:endParaRPr lang="en-US" b="1" dirty="0">
              <a:solidFill>
                <a:schemeClr val="accent2"/>
              </a:solidFill>
            </a:endParaRPr>
          </a:p>
          <a:p>
            <a:r>
              <a:rPr lang="en-US" b="1" dirty="0">
                <a:solidFill>
                  <a:schemeClr val="accent2"/>
                </a:solidFill>
              </a:rPr>
              <a:t>Leanne Frost, </a:t>
            </a:r>
            <a:r>
              <a:rPr lang="en-US" b="1" dirty="0"/>
              <a:t>Executive Director of Instruction &amp; Student Success</a:t>
            </a:r>
          </a:p>
          <a:p>
            <a:r>
              <a:rPr lang="en-US" b="1" dirty="0"/>
              <a:t>406-771-4372</a:t>
            </a:r>
          </a:p>
          <a:p>
            <a:r>
              <a:rPr lang="en-US" b="1" u="sng" dirty="0">
                <a:hlinkClick r:id="rId3"/>
              </a:rPr>
              <a:t>leanne.frost@gfcmsu.edu</a:t>
            </a:r>
            <a:endParaRPr lang="en-US" b="1" dirty="0"/>
          </a:p>
          <a:p>
            <a:endParaRPr lang="en-US" b="1" dirty="0">
              <a:solidFill>
                <a:schemeClr val="accent2"/>
              </a:solidFill>
            </a:endParaRPr>
          </a:p>
        </p:txBody>
      </p:sp>
    </p:spTree>
    <p:extLst>
      <p:ext uri="{BB962C8B-B14F-4D97-AF65-F5344CB8AC3E}">
        <p14:creationId xmlns:p14="http://schemas.microsoft.com/office/powerpoint/2010/main" val="4104188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464DF-5A21-4212-A343-C4D9BDE0760A}"/>
              </a:ext>
            </a:extLst>
          </p:cNvPr>
          <p:cNvSpPr>
            <a:spLocks noGrp="1"/>
          </p:cNvSpPr>
          <p:nvPr>
            <p:ph type="title"/>
          </p:nvPr>
        </p:nvSpPr>
        <p:spPr>
          <a:xfrm>
            <a:off x="810000" y="5154307"/>
            <a:ext cx="10571998" cy="970450"/>
          </a:xfrm>
        </p:spPr>
        <p:txBody>
          <a:bodyPr>
            <a:normAutofit/>
          </a:bodyPr>
          <a:lstStyle/>
          <a:p>
            <a:r>
              <a:rPr lang="en-US" dirty="0">
                <a:solidFill>
                  <a:schemeClr val="tx1"/>
                </a:solidFill>
              </a:rPr>
              <a:t>SAVING MONEY</a:t>
            </a:r>
          </a:p>
        </p:txBody>
      </p:sp>
      <p:graphicFrame>
        <p:nvGraphicFramePr>
          <p:cNvPr id="26" name="Content Placeholder 2">
            <a:extLst>
              <a:ext uri="{FF2B5EF4-FFF2-40B4-BE49-F238E27FC236}">
                <a16:creationId xmlns:a16="http://schemas.microsoft.com/office/drawing/2014/main" id="{6E62422C-52E4-7624-D344-8AF5CD96658E}"/>
              </a:ext>
            </a:extLst>
          </p:cNvPr>
          <p:cNvGraphicFramePr>
            <a:graphicFrameLocks noGrp="1"/>
          </p:cNvGraphicFramePr>
          <p:nvPr>
            <p:ph idx="1"/>
            <p:extLst>
              <p:ext uri="{D42A27DB-BD31-4B8C-83A1-F6EECF244321}">
                <p14:modId xmlns:p14="http://schemas.microsoft.com/office/powerpoint/2010/main" val="1470994914"/>
              </p:ext>
            </p:extLst>
          </p:nvPr>
        </p:nvGraphicFramePr>
        <p:xfrm>
          <a:off x="4405192" y="810001"/>
          <a:ext cx="6968094" cy="35802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a:extLst>
              <a:ext uri="{FF2B5EF4-FFF2-40B4-BE49-F238E27FC236}">
                <a16:creationId xmlns:a16="http://schemas.microsoft.com/office/drawing/2014/main" id="{326C0CDD-1CE2-4D00-B857-FADDD7E43096}"/>
              </a:ext>
            </a:extLst>
          </p:cNvPr>
          <p:cNvPicPr>
            <a:picLocks noChangeAspect="1"/>
          </p:cNvPicPr>
          <p:nvPr/>
        </p:nvPicPr>
        <p:blipFill>
          <a:blip r:embed="rId7"/>
          <a:srcRect l="5567" r="5567"/>
          <a:stretch/>
        </p:blipFill>
        <p:spPr>
          <a:xfrm>
            <a:off x="813084" y="810000"/>
            <a:ext cx="3230538" cy="3635292"/>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3257561404"/>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464DF-5A21-4212-A343-C4D9BDE0760A}"/>
              </a:ext>
            </a:extLst>
          </p:cNvPr>
          <p:cNvSpPr>
            <a:spLocks noGrp="1"/>
          </p:cNvSpPr>
          <p:nvPr>
            <p:ph type="title"/>
          </p:nvPr>
        </p:nvSpPr>
        <p:spPr>
          <a:xfrm>
            <a:off x="810000" y="447188"/>
            <a:ext cx="5039035" cy="1559412"/>
          </a:xfrm>
        </p:spPr>
        <p:txBody>
          <a:bodyPr>
            <a:normAutofit/>
          </a:bodyPr>
          <a:lstStyle/>
          <a:p>
            <a:r>
              <a:rPr lang="en-US" dirty="0"/>
              <a:t>SAVING TIME</a:t>
            </a:r>
          </a:p>
        </p:txBody>
      </p:sp>
      <p:sp>
        <p:nvSpPr>
          <p:cNvPr id="3" name="Content Placeholder 2">
            <a:extLst>
              <a:ext uri="{FF2B5EF4-FFF2-40B4-BE49-F238E27FC236}">
                <a16:creationId xmlns:a16="http://schemas.microsoft.com/office/drawing/2014/main" id="{91574998-78A8-45E7-9201-5A5E63DC329C}"/>
              </a:ext>
            </a:extLst>
          </p:cNvPr>
          <p:cNvSpPr>
            <a:spLocks noGrp="1"/>
          </p:cNvSpPr>
          <p:nvPr>
            <p:ph idx="1"/>
          </p:nvPr>
        </p:nvSpPr>
        <p:spPr>
          <a:xfrm>
            <a:off x="818712" y="2413000"/>
            <a:ext cx="5016259" cy="3632200"/>
          </a:xfrm>
        </p:spPr>
        <p:txBody>
          <a:bodyPr>
            <a:normAutofit/>
          </a:bodyPr>
          <a:lstStyle/>
          <a:p>
            <a:r>
              <a:rPr lang="en-US" dirty="0"/>
              <a:t>College in high school=faster path to a degree in college.</a:t>
            </a:r>
          </a:p>
          <a:p>
            <a:pPr lvl="1"/>
            <a:r>
              <a:rPr lang="en-US" dirty="0"/>
              <a:t>Montana University Core requirements </a:t>
            </a:r>
          </a:p>
          <a:p>
            <a:pPr lvl="1"/>
            <a:r>
              <a:rPr lang="en-US" dirty="0"/>
              <a:t>Foundational courses (ex: Intro to Accounting) that equate to a focused degree/career field</a:t>
            </a:r>
          </a:p>
          <a:p>
            <a:r>
              <a:rPr lang="en-US" dirty="0"/>
              <a:t>Students can enroll in CTE programs to earn workforce credentials.</a:t>
            </a:r>
          </a:p>
          <a:p>
            <a:pPr lvl="1"/>
            <a:r>
              <a:rPr lang="en-US" dirty="0"/>
              <a:t>Welding DE Cohort</a:t>
            </a:r>
          </a:p>
          <a:p>
            <a:pPr lvl="1"/>
            <a:r>
              <a:rPr lang="en-US" dirty="0"/>
              <a:t>EMT (Emergency Medical Technician) Certification</a:t>
            </a:r>
          </a:p>
        </p:txBody>
      </p:sp>
      <p:pic>
        <p:nvPicPr>
          <p:cNvPr id="9" name="Picture 8">
            <a:extLst>
              <a:ext uri="{FF2B5EF4-FFF2-40B4-BE49-F238E27FC236}">
                <a16:creationId xmlns:a16="http://schemas.microsoft.com/office/drawing/2014/main" id="{326C0CDD-1CE2-4D00-B857-FADDD7E43096}"/>
              </a:ext>
            </a:extLst>
          </p:cNvPr>
          <p:cNvPicPr>
            <a:picLocks noChangeAspect="1"/>
          </p:cNvPicPr>
          <p:nvPr/>
        </p:nvPicPr>
        <p:blipFill rotWithShape="1">
          <a:blip r:embed="rId2"/>
          <a:srcRect l="16928" r="24198" b="-1"/>
          <a:stretch/>
        </p:blipFill>
        <p:spPr>
          <a:xfrm>
            <a:off x="7410517" y="1267539"/>
            <a:ext cx="3832042" cy="4312185"/>
          </a:xfrm>
          <a:prstGeom prst="rect">
            <a:avLst/>
          </a:prstGeom>
        </p:spPr>
      </p:pic>
    </p:spTree>
    <p:extLst>
      <p:ext uri="{BB962C8B-B14F-4D97-AF65-F5344CB8AC3E}">
        <p14:creationId xmlns:p14="http://schemas.microsoft.com/office/powerpoint/2010/main" val="220893541"/>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8D75F1D-E200-49F6-AB72-2CA946CA8246}"/>
              </a:ext>
            </a:extLst>
          </p:cNvPr>
          <p:cNvPicPr>
            <a:picLocks noChangeAspect="1"/>
          </p:cNvPicPr>
          <p:nvPr/>
        </p:nvPicPr>
        <p:blipFill rotWithShape="1">
          <a:blip r:embed="rId2">
            <a:alphaModFix amt="40000"/>
          </a:blip>
          <a:srcRect t="7865" b="7865"/>
          <a:stretch/>
        </p:blipFill>
        <p:spPr>
          <a:xfrm>
            <a:off x="20" y="10"/>
            <a:ext cx="12191980" cy="6857990"/>
          </a:xfrm>
          <a:prstGeom prst="rect">
            <a:avLst/>
          </a:prstGeom>
        </p:spPr>
      </p:pic>
      <p:sp>
        <p:nvSpPr>
          <p:cNvPr id="2" name="Title 1">
            <a:extLst>
              <a:ext uri="{FF2B5EF4-FFF2-40B4-BE49-F238E27FC236}">
                <a16:creationId xmlns:a16="http://schemas.microsoft.com/office/drawing/2014/main" id="{C90464DF-5A21-4212-A343-C4D9BDE0760A}"/>
              </a:ext>
            </a:extLst>
          </p:cNvPr>
          <p:cNvSpPr>
            <a:spLocks noGrp="1"/>
          </p:cNvSpPr>
          <p:nvPr>
            <p:ph type="title"/>
          </p:nvPr>
        </p:nvSpPr>
        <p:spPr/>
        <p:txBody>
          <a:bodyPr>
            <a:normAutofit/>
          </a:bodyPr>
          <a:lstStyle/>
          <a:p>
            <a:r>
              <a:rPr lang="en-US"/>
              <a:t>EASING IN</a:t>
            </a:r>
            <a:endParaRPr lang="en-US" dirty="0"/>
          </a:p>
        </p:txBody>
      </p:sp>
      <p:graphicFrame>
        <p:nvGraphicFramePr>
          <p:cNvPr id="15" name="Content Placeholder 2">
            <a:extLst>
              <a:ext uri="{FF2B5EF4-FFF2-40B4-BE49-F238E27FC236}">
                <a16:creationId xmlns:a16="http://schemas.microsoft.com/office/drawing/2014/main" id="{10B8254B-4612-C12D-21C1-16715C3A7C01}"/>
              </a:ext>
            </a:extLst>
          </p:cNvPr>
          <p:cNvGraphicFramePr>
            <a:graphicFrameLocks noGrp="1"/>
          </p:cNvGraphicFramePr>
          <p:nvPr>
            <p:ph idx="1"/>
            <p:extLst>
              <p:ext uri="{D42A27DB-BD31-4B8C-83A1-F6EECF244321}">
                <p14:modId xmlns:p14="http://schemas.microsoft.com/office/powerpoint/2010/main" val="845758446"/>
              </p:ext>
            </p:extLst>
          </p:nvPr>
        </p:nvGraphicFramePr>
        <p:xfrm>
          <a:off x="819150" y="2222500"/>
          <a:ext cx="10553700" cy="3636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16286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48546" y="884680"/>
            <a:ext cx="10571998" cy="970450"/>
          </a:xfrm>
        </p:spPr>
        <p:txBody>
          <a:bodyPr>
            <a:normAutofit fontScale="90000"/>
          </a:bodyPr>
          <a:lstStyle/>
          <a:p>
            <a:r>
              <a:rPr lang="en-US" dirty="0"/>
              <a:t>Dual Enrollment = Student Success</a:t>
            </a:r>
            <a:br>
              <a:rPr lang="en-US" dirty="0"/>
            </a:br>
            <a:r>
              <a:rPr lang="en-US" dirty="0"/>
              <a:t>	</a:t>
            </a:r>
            <a:r>
              <a:rPr lang="en-US" sz="2700" b="0" dirty="0"/>
              <a:t>Recent state data says…</a:t>
            </a:r>
            <a:endParaRPr lang="en-US" b="0" dirty="0"/>
          </a:p>
        </p:txBody>
      </p:sp>
      <p:graphicFrame>
        <p:nvGraphicFramePr>
          <p:cNvPr id="5" name="Content Placeholder 2">
            <a:extLst>
              <a:ext uri="{FF2B5EF4-FFF2-40B4-BE49-F238E27FC236}">
                <a16:creationId xmlns:a16="http://schemas.microsoft.com/office/drawing/2014/main" id="{ADB6ECEA-1F13-DBB2-01D3-2F257E65375D}"/>
              </a:ext>
            </a:extLst>
          </p:cNvPr>
          <p:cNvGraphicFramePr>
            <a:graphicFrameLocks noGrp="1"/>
          </p:cNvGraphicFramePr>
          <p:nvPr>
            <p:ph idx="1"/>
            <p:extLst>
              <p:ext uri="{D42A27DB-BD31-4B8C-83A1-F6EECF244321}">
                <p14:modId xmlns:p14="http://schemas.microsoft.com/office/powerpoint/2010/main" val="3784782991"/>
              </p:ext>
            </p:extLst>
          </p:nvPr>
        </p:nvGraphicFramePr>
        <p:xfrm>
          <a:off x="819150" y="2494722"/>
          <a:ext cx="10553700" cy="33647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35413687"/>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239C3-2FCD-4543-8044-8E39AFFC2364}"/>
              </a:ext>
            </a:extLst>
          </p:cNvPr>
          <p:cNvSpPr>
            <a:spLocks noGrp="1"/>
          </p:cNvSpPr>
          <p:nvPr>
            <p:ph type="title"/>
          </p:nvPr>
        </p:nvSpPr>
        <p:spPr>
          <a:xfrm>
            <a:off x="166255" y="639097"/>
            <a:ext cx="4178425" cy="3781101"/>
          </a:xfrm>
        </p:spPr>
        <p:txBody>
          <a:bodyPr vert="horz" lIns="91440" tIns="45720" rIns="91440" bIns="45720" rtlCol="0" anchor="b">
            <a:normAutofit/>
          </a:bodyPr>
          <a:lstStyle/>
          <a:p>
            <a:pPr algn="ctr"/>
            <a:r>
              <a:rPr lang="en-US" sz="3600" dirty="0">
                <a:solidFill>
                  <a:schemeClr val="tx1"/>
                </a:solidFill>
              </a:rPr>
              <a:t>TYPES OF DUAL ENROLLMENT AND </a:t>
            </a:r>
            <a:br>
              <a:rPr lang="en-US" sz="3600" dirty="0">
                <a:solidFill>
                  <a:schemeClr val="tx1"/>
                </a:solidFill>
              </a:rPr>
            </a:br>
            <a:r>
              <a:rPr lang="en-US" sz="3600" dirty="0">
                <a:solidFill>
                  <a:schemeClr val="tx1"/>
                </a:solidFill>
              </a:rPr>
              <a:t>COURSE MODALITIES</a:t>
            </a:r>
          </a:p>
        </p:txBody>
      </p:sp>
      <p:pic>
        <p:nvPicPr>
          <p:cNvPr id="3" name="Picture 2">
            <a:extLst>
              <a:ext uri="{FF2B5EF4-FFF2-40B4-BE49-F238E27FC236}">
                <a16:creationId xmlns:a16="http://schemas.microsoft.com/office/drawing/2014/main" id="{36DE178E-2F1A-4DD1-8EF9-930E87A62095}"/>
              </a:ext>
            </a:extLst>
          </p:cNvPr>
          <p:cNvPicPr>
            <a:picLocks noChangeAspect="1"/>
          </p:cNvPicPr>
          <p:nvPr/>
        </p:nvPicPr>
        <p:blipFill>
          <a:blip r:embed="rId2"/>
          <a:stretch>
            <a:fillRect/>
          </a:stretch>
        </p:blipFill>
        <p:spPr>
          <a:xfrm>
            <a:off x="4455598" y="1074164"/>
            <a:ext cx="6783448" cy="5121504"/>
          </a:xfrm>
          <a:prstGeom prst="rect">
            <a:avLst/>
          </a:prstGeom>
        </p:spPr>
      </p:pic>
    </p:spTree>
    <p:extLst>
      <p:ext uri="{BB962C8B-B14F-4D97-AF65-F5344CB8AC3E}">
        <p14:creationId xmlns:p14="http://schemas.microsoft.com/office/powerpoint/2010/main" val="851304234"/>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0476" r="9091" b="2915"/>
          <a:stretch/>
        </p:blipFill>
        <p:spPr>
          <a:xfrm>
            <a:off x="20" y="10"/>
            <a:ext cx="12191980" cy="6857989"/>
          </a:xfrm>
          <a:prstGeom prst="rect">
            <a:avLst/>
          </a:prstGeom>
        </p:spPr>
      </p:pic>
      <p:sp>
        <p:nvSpPr>
          <p:cNvPr id="2" name="Title 1"/>
          <p:cNvSpPr>
            <a:spLocks noGrp="1"/>
          </p:cNvSpPr>
          <p:nvPr>
            <p:ph type="title"/>
          </p:nvPr>
        </p:nvSpPr>
        <p:spPr>
          <a:xfrm>
            <a:off x="1818181" y="1550414"/>
            <a:ext cx="4073972" cy="792489"/>
          </a:xfrm>
        </p:spPr>
        <p:txBody>
          <a:bodyPr>
            <a:normAutofit/>
          </a:bodyPr>
          <a:lstStyle/>
          <a:p>
            <a:r>
              <a:rPr lang="en-US" sz="2800" dirty="0"/>
              <a:t>On-Site Courses</a:t>
            </a:r>
          </a:p>
        </p:txBody>
      </p:sp>
      <p:sp>
        <p:nvSpPr>
          <p:cNvPr id="3" name="Content Placeholder 2"/>
          <p:cNvSpPr>
            <a:spLocks noGrp="1"/>
          </p:cNvSpPr>
          <p:nvPr>
            <p:ph idx="1"/>
          </p:nvPr>
        </p:nvSpPr>
        <p:spPr>
          <a:xfrm>
            <a:off x="1466856" y="2077206"/>
            <a:ext cx="6062833" cy="4110927"/>
          </a:xfrm>
        </p:spPr>
        <p:txBody>
          <a:bodyPr>
            <a:normAutofit/>
          </a:bodyPr>
          <a:lstStyle/>
          <a:p>
            <a:r>
              <a:rPr lang="en-US" sz="2000" dirty="0">
                <a:solidFill>
                  <a:srgbClr val="0070C0"/>
                </a:solidFill>
              </a:rPr>
              <a:t>Take classes in person at GFC MSU campus; </a:t>
            </a:r>
          </a:p>
          <a:p>
            <a:pPr lvl="1"/>
            <a:r>
              <a:rPr lang="en-US" sz="1800" dirty="0">
                <a:solidFill>
                  <a:srgbClr val="0070C0"/>
                </a:solidFill>
              </a:rPr>
              <a:t>Most courses are technology enhanced, giving students access to high-quality instruction &amp; resources</a:t>
            </a:r>
          </a:p>
          <a:p>
            <a:r>
              <a:rPr lang="en-US" sz="2000" dirty="0">
                <a:solidFill>
                  <a:srgbClr val="0070C0"/>
                </a:solidFill>
              </a:rPr>
              <a:t>Works best for:</a:t>
            </a:r>
          </a:p>
          <a:p>
            <a:pPr lvl="1"/>
            <a:r>
              <a:rPr lang="en-US" sz="1800" dirty="0">
                <a:solidFill>
                  <a:srgbClr val="0070C0"/>
                </a:solidFill>
              </a:rPr>
              <a:t>Local / GFPS students</a:t>
            </a:r>
          </a:p>
          <a:p>
            <a:pPr lvl="1"/>
            <a:r>
              <a:rPr lang="en-US" sz="1800" dirty="0">
                <a:solidFill>
                  <a:srgbClr val="0070C0"/>
                </a:solidFill>
              </a:rPr>
              <a:t>Homeschool students</a:t>
            </a:r>
          </a:p>
          <a:p>
            <a:pPr lvl="1"/>
            <a:r>
              <a:rPr lang="en-US" sz="1800" dirty="0">
                <a:solidFill>
                  <a:srgbClr val="0070C0"/>
                </a:solidFill>
              </a:rPr>
              <a:t>Rural students (within driving distance)</a:t>
            </a:r>
          </a:p>
        </p:txBody>
      </p:sp>
      <p:pic>
        <p:nvPicPr>
          <p:cNvPr id="5" name="Picture 4">
            <a:extLst>
              <a:ext uri="{FF2B5EF4-FFF2-40B4-BE49-F238E27FC236}">
                <a16:creationId xmlns:a16="http://schemas.microsoft.com/office/drawing/2014/main" id="{045D08B7-D961-4675-B347-98141E41588D}"/>
              </a:ext>
            </a:extLst>
          </p:cNvPr>
          <p:cNvPicPr>
            <a:picLocks noChangeAspect="1"/>
          </p:cNvPicPr>
          <p:nvPr/>
        </p:nvPicPr>
        <p:blipFill>
          <a:blip r:embed="rId3"/>
          <a:stretch>
            <a:fillRect/>
          </a:stretch>
        </p:blipFill>
        <p:spPr>
          <a:xfrm>
            <a:off x="50166" y="669866"/>
            <a:ext cx="2090606" cy="1673038"/>
          </a:xfrm>
          <a:prstGeom prst="rect">
            <a:avLst/>
          </a:prstGeom>
        </p:spPr>
      </p:pic>
    </p:spTree>
    <p:extLst>
      <p:ext uri="{BB962C8B-B14F-4D97-AF65-F5344CB8AC3E}">
        <p14:creationId xmlns:p14="http://schemas.microsoft.com/office/powerpoint/2010/main" val="2972292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5368" y="299190"/>
            <a:ext cx="3675318" cy="1836500"/>
          </a:xfrm>
        </p:spPr>
        <p:txBody>
          <a:bodyPr anchor="ctr">
            <a:normAutofit/>
          </a:bodyPr>
          <a:lstStyle/>
          <a:p>
            <a:r>
              <a:rPr lang="en-US" sz="3200" dirty="0">
                <a:solidFill>
                  <a:schemeClr val="tx1"/>
                </a:solidFill>
              </a:rPr>
              <a:t>ONLINE COURSES</a:t>
            </a:r>
          </a:p>
        </p:txBody>
      </p:sp>
      <p:sp>
        <p:nvSpPr>
          <p:cNvPr id="22" name="Content Placeholder 2"/>
          <p:cNvSpPr>
            <a:spLocks noGrp="1"/>
          </p:cNvSpPr>
          <p:nvPr>
            <p:ph idx="1"/>
          </p:nvPr>
        </p:nvSpPr>
        <p:spPr>
          <a:xfrm>
            <a:off x="3844319" y="1828855"/>
            <a:ext cx="8121842" cy="4621590"/>
          </a:xfrm>
          <a:effectLst/>
        </p:spPr>
        <p:txBody>
          <a:bodyPr>
            <a:normAutofit/>
          </a:bodyPr>
          <a:lstStyle/>
          <a:p>
            <a:pPr>
              <a:spcAft>
                <a:spcPts val="0"/>
              </a:spcAft>
            </a:pPr>
            <a:r>
              <a:rPr lang="en-US" sz="1600" b="1" dirty="0"/>
              <a:t>“True” Online</a:t>
            </a:r>
            <a:r>
              <a:rPr lang="en-US" sz="1600" dirty="0"/>
              <a:t> – Can be taken anywhere with no scheduled meeting times! </a:t>
            </a:r>
          </a:p>
          <a:p>
            <a:pPr lvl="1">
              <a:spcAft>
                <a:spcPts val="0"/>
              </a:spcAft>
            </a:pPr>
            <a:r>
              <a:rPr lang="en-US" sz="1100" dirty="0"/>
              <a:t>Online courses are not self-paced but do offer flexibility for busy people </a:t>
            </a:r>
          </a:p>
          <a:p>
            <a:pPr lvl="1"/>
            <a:r>
              <a:rPr lang="en-US" sz="1100" dirty="0"/>
              <a:t>Many instructors offer optional virtual help sessions for students who want extra support </a:t>
            </a:r>
          </a:p>
          <a:p>
            <a:pPr>
              <a:spcAft>
                <a:spcPts val="0"/>
              </a:spcAft>
            </a:pPr>
            <a:r>
              <a:rPr lang="en-US" sz="1600" b="1" dirty="0"/>
              <a:t>Live Online</a:t>
            </a:r>
            <a:r>
              <a:rPr lang="en-US" sz="1600" dirty="0"/>
              <a:t> –</a:t>
            </a:r>
            <a:r>
              <a:rPr lang="en-US" sz="1600" b="0" i="0" dirty="0">
                <a:effectLst/>
                <a:latin typeface="+mj-lt"/>
              </a:rPr>
              <a:t>100% online using video conferencing tools on scheduled days/ times</a:t>
            </a:r>
          </a:p>
          <a:p>
            <a:pPr lvl="1">
              <a:spcBef>
                <a:spcPts val="200"/>
              </a:spcBef>
              <a:spcAft>
                <a:spcPts val="0"/>
              </a:spcAft>
            </a:pPr>
            <a:r>
              <a:rPr lang="en-US" sz="1100" b="0" i="0" dirty="0">
                <a:effectLst/>
                <a:latin typeface="+mj-lt"/>
              </a:rPr>
              <a:t>Students receive live instruction without being in a physical classroom </a:t>
            </a:r>
          </a:p>
          <a:p>
            <a:pPr lvl="1">
              <a:spcBef>
                <a:spcPts val="200"/>
              </a:spcBef>
            </a:pPr>
            <a:r>
              <a:rPr lang="en-US" sz="1100" b="0" i="0" dirty="0">
                <a:effectLst/>
                <a:latin typeface="+mj-lt"/>
              </a:rPr>
              <a:t>Instructors and students interact live as if in a traditional classroom but may be conveniently located anywhere </a:t>
            </a:r>
            <a:endParaRPr lang="en-US" sz="1100" dirty="0">
              <a:latin typeface="+mj-lt"/>
            </a:endParaRPr>
          </a:p>
          <a:p>
            <a:pPr>
              <a:spcAft>
                <a:spcPts val="0"/>
              </a:spcAft>
            </a:pPr>
            <a:r>
              <a:rPr lang="en-US" sz="1600" b="1" dirty="0"/>
              <a:t>Blended </a:t>
            </a:r>
            <a:r>
              <a:rPr lang="en-US" sz="1600" dirty="0"/>
              <a:t>– Combination of reduced live instruction time &amp; the flexibility of online work. </a:t>
            </a:r>
          </a:p>
          <a:p>
            <a:pPr lvl="1">
              <a:spcAft>
                <a:spcPts val="0"/>
              </a:spcAft>
            </a:pPr>
            <a:r>
              <a:rPr lang="en-US" sz="1100" dirty="0"/>
              <a:t>Live portions of the course take place on scheduled days/times, either on-site or live online  </a:t>
            </a:r>
          </a:p>
          <a:p>
            <a:pPr lvl="1"/>
            <a:r>
              <a:rPr lang="en-US" sz="1100" dirty="0"/>
              <a:t>Rest of the class time takes place entirely online.</a:t>
            </a:r>
          </a:p>
          <a:p>
            <a:r>
              <a:rPr lang="en-US" sz="1600" b="1" dirty="0" err="1"/>
              <a:t>Hyflex</a:t>
            </a:r>
            <a:r>
              <a:rPr lang="en-US" sz="1600" b="1" dirty="0"/>
              <a:t> – </a:t>
            </a:r>
            <a:r>
              <a:rPr lang="en-US" sz="1600" dirty="0"/>
              <a:t>Most flexible course model – students choose how they attend and participate.</a:t>
            </a:r>
          </a:p>
          <a:p>
            <a:pPr lvl="1">
              <a:spcAft>
                <a:spcPts val="0"/>
              </a:spcAft>
            </a:pPr>
            <a:r>
              <a:rPr lang="en-US" sz="1100" dirty="0"/>
              <a:t>Join the scheduled time in-person on campus</a:t>
            </a:r>
          </a:p>
          <a:p>
            <a:pPr lvl="1">
              <a:spcAft>
                <a:spcPts val="0"/>
              </a:spcAft>
            </a:pPr>
            <a:r>
              <a:rPr lang="en-US" sz="1100" dirty="0"/>
              <a:t>Participate fully online if attending the live sessions is not an option</a:t>
            </a:r>
          </a:p>
          <a:p>
            <a:pPr lvl="1">
              <a:spcAft>
                <a:spcPts val="0"/>
              </a:spcAft>
            </a:pPr>
            <a:r>
              <a:rPr lang="en-US" sz="1100" dirty="0"/>
              <a:t>Some classes offer live online participation through video conferencing </a:t>
            </a:r>
          </a:p>
        </p:txBody>
      </p:sp>
      <p:pic>
        <p:nvPicPr>
          <p:cNvPr id="4" name="Picture 3"/>
          <p:cNvPicPr>
            <a:picLocks noChangeAspect="1"/>
          </p:cNvPicPr>
          <p:nvPr/>
        </p:nvPicPr>
        <p:blipFill>
          <a:blip r:embed="rId2"/>
          <a:srcRect l="617" r="617"/>
          <a:stretch/>
        </p:blipFill>
        <p:spPr>
          <a:xfrm>
            <a:off x="8107077" y="117975"/>
            <a:ext cx="3379820" cy="1899237"/>
          </a:xfrm>
          <a:prstGeom prst="roundRect">
            <a:avLst>
              <a:gd name="adj" fmla="val 3876"/>
            </a:avLst>
          </a:prstGeom>
          <a:ln>
            <a:solidFill>
              <a:schemeClr val="accent1"/>
            </a:solidFill>
          </a:ln>
          <a:effectLst/>
        </p:spPr>
      </p:pic>
      <p:pic>
        <p:nvPicPr>
          <p:cNvPr id="3" name="Picture 2">
            <a:extLst>
              <a:ext uri="{FF2B5EF4-FFF2-40B4-BE49-F238E27FC236}">
                <a16:creationId xmlns:a16="http://schemas.microsoft.com/office/drawing/2014/main" id="{8FAC8316-6B17-453B-A701-949D41DBE9C3}"/>
              </a:ext>
            </a:extLst>
          </p:cNvPr>
          <p:cNvPicPr>
            <a:picLocks noChangeAspect="1"/>
          </p:cNvPicPr>
          <p:nvPr/>
        </p:nvPicPr>
        <p:blipFill>
          <a:blip r:embed="rId3"/>
          <a:stretch>
            <a:fillRect/>
          </a:stretch>
        </p:blipFill>
        <p:spPr>
          <a:xfrm>
            <a:off x="3163495" y="2186305"/>
            <a:ext cx="792687" cy="633942"/>
          </a:xfrm>
          <a:prstGeom prst="rect">
            <a:avLst/>
          </a:prstGeom>
        </p:spPr>
      </p:pic>
      <p:pic>
        <p:nvPicPr>
          <p:cNvPr id="5" name="Picture 4">
            <a:extLst>
              <a:ext uri="{FF2B5EF4-FFF2-40B4-BE49-F238E27FC236}">
                <a16:creationId xmlns:a16="http://schemas.microsoft.com/office/drawing/2014/main" id="{22E388F2-3696-49A0-ACC7-926A1F8C3721}"/>
              </a:ext>
            </a:extLst>
          </p:cNvPr>
          <p:cNvPicPr>
            <a:picLocks noChangeAspect="1"/>
          </p:cNvPicPr>
          <p:nvPr/>
        </p:nvPicPr>
        <p:blipFill>
          <a:blip r:embed="rId4"/>
          <a:stretch>
            <a:fillRect/>
          </a:stretch>
        </p:blipFill>
        <p:spPr>
          <a:xfrm>
            <a:off x="3163495" y="3185890"/>
            <a:ext cx="792686" cy="634348"/>
          </a:xfrm>
          <a:prstGeom prst="rect">
            <a:avLst/>
          </a:prstGeom>
        </p:spPr>
      </p:pic>
      <p:pic>
        <p:nvPicPr>
          <p:cNvPr id="6" name="Picture 5">
            <a:extLst>
              <a:ext uri="{FF2B5EF4-FFF2-40B4-BE49-F238E27FC236}">
                <a16:creationId xmlns:a16="http://schemas.microsoft.com/office/drawing/2014/main" id="{50474FCB-BB05-4C30-BBA2-CDE1E2637613}"/>
              </a:ext>
            </a:extLst>
          </p:cNvPr>
          <p:cNvPicPr>
            <a:picLocks noChangeAspect="1"/>
          </p:cNvPicPr>
          <p:nvPr/>
        </p:nvPicPr>
        <p:blipFill>
          <a:blip r:embed="rId5"/>
          <a:stretch>
            <a:fillRect/>
          </a:stretch>
        </p:blipFill>
        <p:spPr>
          <a:xfrm flipH="1">
            <a:off x="3163495" y="4185881"/>
            <a:ext cx="781694" cy="625557"/>
          </a:xfrm>
          <a:prstGeom prst="rect">
            <a:avLst/>
          </a:prstGeom>
        </p:spPr>
      </p:pic>
      <p:pic>
        <p:nvPicPr>
          <p:cNvPr id="7" name="Picture 6">
            <a:extLst>
              <a:ext uri="{FF2B5EF4-FFF2-40B4-BE49-F238E27FC236}">
                <a16:creationId xmlns:a16="http://schemas.microsoft.com/office/drawing/2014/main" id="{44DD36FF-C742-4EA0-9261-88506AB6FE31}"/>
              </a:ext>
            </a:extLst>
          </p:cNvPr>
          <p:cNvPicPr>
            <a:picLocks noChangeAspect="1"/>
          </p:cNvPicPr>
          <p:nvPr/>
        </p:nvPicPr>
        <p:blipFill>
          <a:blip r:embed="rId6"/>
          <a:stretch>
            <a:fillRect/>
          </a:stretch>
        </p:blipFill>
        <p:spPr>
          <a:xfrm>
            <a:off x="3168991" y="5090326"/>
            <a:ext cx="781695" cy="624946"/>
          </a:xfrm>
          <a:prstGeom prst="rect">
            <a:avLst/>
          </a:prstGeom>
        </p:spPr>
      </p:pic>
    </p:spTree>
    <p:extLst>
      <p:ext uri="{BB962C8B-B14F-4D97-AF65-F5344CB8AC3E}">
        <p14:creationId xmlns:p14="http://schemas.microsoft.com/office/powerpoint/2010/main" val="941580606"/>
      </p:ext>
    </p:extLst>
  </p:cSld>
  <p:clrMapOvr>
    <a:overrideClrMapping bg1="lt1" tx1="dk1" bg2="lt2" tx2="dk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GFCMSU">
      <a:dk1>
        <a:sysClr val="windowText" lastClr="000000"/>
      </a:dk1>
      <a:lt1>
        <a:sysClr val="window" lastClr="FFFFFF"/>
      </a:lt1>
      <a:dk2>
        <a:srgbClr val="000000"/>
      </a:dk2>
      <a:lt2>
        <a:srgbClr val="FFFFFF"/>
      </a:lt2>
      <a:accent1>
        <a:srgbClr val="006699"/>
      </a:accent1>
      <a:accent2>
        <a:srgbClr val="FFCC00"/>
      </a:accent2>
      <a:accent3>
        <a:srgbClr val="1F1F50"/>
      </a:accent3>
      <a:accent4>
        <a:srgbClr val="006699"/>
      </a:accent4>
      <a:accent5>
        <a:srgbClr val="FFCC00"/>
      </a:accent5>
      <a:accent6>
        <a:srgbClr val="FFFFFF"/>
      </a:accent6>
      <a:hlink>
        <a:srgbClr val="006699"/>
      </a:hlink>
      <a:folHlink>
        <a:srgbClr val="000099"/>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1653</TotalTime>
  <Words>1054</Words>
  <Application>Microsoft Office PowerPoint</Application>
  <PresentationFormat>Widescreen</PresentationFormat>
  <Paragraphs>137</Paragraphs>
  <Slides>25</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Calibri</vt:lpstr>
      <vt:lpstr>Century Gothic</vt:lpstr>
      <vt:lpstr>Wingdings 2</vt:lpstr>
      <vt:lpstr>Quotable</vt:lpstr>
      <vt:lpstr>DUAL ENROLLMENT Affiliate Faculty Training 2022</vt:lpstr>
      <vt:lpstr>WHY DUAL ENROLLMENT?</vt:lpstr>
      <vt:lpstr>SAVING MONEY</vt:lpstr>
      <vt:lpstr>SAVING TIME</vt:lpstr>
      <vt:lpstr>EASING IN</vt:lpstr>
      <vt:lpstr>Dual Enrollment = Student Success  Recent state data says…</vt:lpstr>
      <vt:lpstr>TYPES OF DUAL ENROLLMENT AND  COURSE MODALITIES</vt:lpstr>
      <vt:lpstr>On-Site Courses</vt:lpstr>
      <vt:lpstr>ONLINE COURSES</vt:lpstr>
      <vt:lpstr>CONCURRENT COURSES</vt:lpstr>
      <vt:lpstr>Every year… Request to Teach</vt:lpstr>
      <vt:lpstr>Preparing for Your Course</vt:lpstr>
      <vt:lpstr>Teaching the Course</vt:lpstr>
      <vt:lpstr>Being a College Instructor</vt:lpstr>
      <vt:lpstr>Aligning High School and College Courses</vt:lpstr>
      <vt:lpstr>The Syllabus:  A Contract with Our Students</vt:lpstr>
      <vt:lpstr>PowerPoint Presentation</vt:lpstr>
      <vt:lpstr>PowerPoint Presentation</vt:lpstr>
      <vt:lpstr>PowerPoint Presentation</vt:lpstr>
      <vt:lpstr>PowerPoint Presentation</vt:lpstr>
      <vt:lpstr>PowerPoint Presentation</vt:lpstr>
      <vt:lpstr>Meeting Expectations:  The Contract -Letter of Appointment (LOA)</vt:lpstr>
      <vt:lpstr>Compensation</vt:lpstr>
      <vt:lpstr>Teaching More than Just the Content</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DUAL ENROLLMENT and                      Shelby High School</dc:title>
  <dc:creator>Shannon Marr</dc:creator>
  <cp:lastModifiedBy>Shannon Marr</cp:lastModifiedBy>
  <cp:revision>120</cp:revision>
  <dcterms:created xsi:type="dcterms:W3CDTF">2018-09-21T19:17:17Z</dcterms:created>
  <dcterms:modified xsi:type="dcterms:W3CDTF">2022-09-06T19:39:27Z</dcterms:modified>
</cp:coreProperties>
</file>